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256" r:id="rId2"/>
    <p:sldId id="258" r:id="rId3"/>
    <p:sldId id="291" r:id="rId4"/>
    <p:sldId id="271" r:id="rId5"/>
    <p:sldId id="319" r:id="rId6"/>
    <p:sldId id="321" r:id="rId7"/>
    <p:sldId id="322" r:id="rId8"/>
    <p:sldId id="320" r:id="rId9"/>
    <p:sldId id="330" r:id="rId10"/>
    <p:sldId id="323" r:id="rId11"/>
    <p:sldId id="324" r:id="rId12"/>
    <p:sldId id="326" r:id="rId13"/>
    <p:sldId id="327" r:id="rId14"/>
    <p:sldId id="328" r:id="rId15"/>
    <p:sldId id="329" r:id="rId16"/>
    <p:sldId id="279" r:id="rId17"/>
    <p:sldId id="316" r:id="rId18"/>
    <p:sldId id="332" r:id="rId19"/>
    <p:sldId id="317" r:id="rId20"/>
    <p:sldId id="331" r:id="rId21"/>
    <p:sldId id="318"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9" autoAdjust="0"/>
    <p:restoredTop sz="84793" autoAdjust="0"/>
  </p:normalViewPr>
  <p:slideViewPr>
    <p:cSldViewPr>
      <p:cViewPr varScale="1">
        <p:scale>
          <a:sx n="100" d="100"/>
          <a:sy n="100" d="100"/>
        </p:scale>
        <p:origin x="188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eaLnBrk="0" hangingPunct="0">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eaLnBrk="0" hangingPunct="0">
              <a:defRPr sz="1200">
                <a:cs typeface="Arial" panose="020B0604020202020204" pitchFamily="34" charset="0"/>
              </a:defRPr>
            </a:lvl1pPr>
          </a:lstStyle>
          <a:p>
            <a:pPr>
              <a:defRPr/>
            </a:pPr>
            <a:fld id="{9BE2A07B-1492-4887-8C88-08E83D54B214}" type="datetimeFigureOut">
              <a:rPr lang="en-US"/>
              <a:pPr>
                <a:defRPr/>
              </a:pPr>
              <a:t>7/25/2013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eaLnBrk="0" hangingPunct="0">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eaLnBrk="0" hangingPunct="0">
              <a:defRPr sz="1200">
                <a:cs typeface="Arial" panose="020B0604020202020204" pitchFamily="34" charset="0"/>
              </a:defRPr>
            </a:lvl1pPr>
          </a:lstStyle>
          <a:p>
            <a:pPr>
              <a:defRPr/>
            </a:pPr>
            <a:fld id="{9E4B5B77-4C77-4F58-8E17-6A0B4609C051}" type="slidenum">
              <a:rPr lang="en-US"/>
              <a:pPr>
                <a:defRPr/>
              </a:pPr>
              <a:t>‹#›</a:t>
            </a:fld>
            <a:endParaRPr lang="en-US"/>
          </a:p>
        </p:txBody>
      </p:sp>
    </p:spTree>
    <p:extLst>
      <p:ext uri="{BB962C8B-B14F-4D97-AF65-F5344CB8AC3E}">
        <p14:creationId xmlns:p14="http://schemas.microsoft.com/office/powerpoint/2010/main" val="3907756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US"/>
          </a:p>
        </p:txBody>
      </p:sp>
      <p:sp>
        <p:nvSpPr>
          <p:cNvPr id="819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pitchFamily="34" charset="0"/>
                <a:cs typeface="Arial" pitchFamily="34"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US"/>
          </a:p>
        </p:txBody>
      </p:sp>
      <p:sp>
        <p:nvSpPr>
          <p:cNvPr id="819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panose="020B0604020202020204" pitchFamily="34" charset="0"/>
                <a:cs typeface="Arial" panose="020B0604020202020204" pitchFamily="34" charset="0"/>
              </a:defRPr>
            </a:lvl1pPr>
          </a:lstStyle>
          <a:p>
            <a:pPr>
              <a:defRPr/>
            </a:pPr>
            <a:fld id="{D2762017-0FA4-433A-844B-2CD6EA6BC1EF}" type="slidenum">
              <a:rPr lang="en-US"/>
              <a:pPr>
                <a:defRPr/>
              </a:pPr>
              <a:t>‹#›</a:t>
            </a:fld>
            <a:endParaRPr lang="en-US" dirty="0"/>
          </a:p>
        </p:txBody>
      </p:sp>
    </p:spTree>
    <p:extLst>
      <p:ext uri="{BB962C8B-B14F-4D97-AF65-F5344CB8AC3E}">
        <p14:creationId xmlns:p14="http://schemas.microsoft.com/office/powerpoint/2010/main" val="28517070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D2762017-0FA4-433A-844B-2CD6EA6BC1EF}" type="slidenum">
              <a:rPr lang="en-US" smtClean="0"/>
              <a:pPr>
                <a:defRPr/>
              </a:pPr>
              <a:t>1</a:t>
            </a:fld>
            <a:endParaRPr lang="en-US" dirty="0"/>
          </a:p>
        </p:txBody>
      </p:sp>
    </p:spTree>
    <p:extLst>
      <p:ext uri="{BB962C8B-B14F-4D97-AF65-F5344CB8AC3E}">
        <p14:creationId xmlns:p14="http://schemas.microsoft.com/office/powerpoint/2010/main" val="1692530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D2762017-0FA4-433A-844B-2CD6EA6BC1EF}" type="slidenum">
              <a:rPr lang="en-US" smtClean="0"/>
              <a:pPr>
                <a:defRPr/>
              </a:pPr>
              <a:t>10</a:t>
            </a:fld>
            <a:endParaRPr lang="en-US" dirty="0"/>
          </a:p>
        </p:txBody>
      </p:sp>
    </p:spTree>
    <p:extLst>
      <p:ext uri="{BB962C8B-B14F-4D97-AF65-F5344CB8AC3E}">
        <p14:creationId xmlns:p14="http://schemas.microsoft.com/office/powerpoint/2010/main" val="3341918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a:ln/>
        </p:spPr>
        <p:txBody>
          <a:bodyPr/>
          <a:lstStyle/>
          <a:p>
            <a:r>
              <a:rPr lang="en-CA" dirty="0" smtClean="0">
                <a:latin typeface="Arial" charset="0"/>
                <a:cs typeface="Arial" charset="0"/>
              </a:rPr>
              <a:t>Deleted:</a:t>
            </a:r>
          </a:p>
          <a:p>
            <a:r>
              <a:rPr lang="en-US" dirty="0" smtClean="0">
                <a:latin typeface="Arial" charset="0"/>
                <a:cs typeface="Arial" charset="0"/>
              </a:rPr>
              <a:t>Acting Rate for Maximum of Group in Appendix B, C, &amp; D</a:t>
            </a:r>
          </a:p>
          <a:p>
            <a:r>
              <a:rPr lang="en-US" dirty="0" smtClean="0">
                <a:latin typeface="Arial" charset="0"/>
                <a:cs typeface="Arial" charset="0"/>
              </a:rPr>
              <a:t>Hiring Rates — University Graduates/Community College in Appendix B, C, &amp; D</a:t>
            </a:r>
          </a:p>
          <a:p>
            <a:r>
              <a:rPr lang="en-US" dirty="0" smtClean="0">
                <a:latin typeface="Arial" charset="0"/>
                <a:cs typeface="Arial" charset="0"/>
              </a:rPr>
              <a:t>Traffic, Engineering, Sales, Technical Pay Guide in Appendix B</a:t>
            </a:r>
          </a:p>
          <a:p>
            <a:r>
              <a:rPr lang="en-US" dirty="0" smtClean="0">
                <a:latin typeface="Arial" charset="0"/>
                <a:cs typeface="Arial" charset="0"/>
              </a:rPr>
              <a:t>Grad schedules</a:t>
            </a:r>
          </a:p>
          <a:p>
            <a:endParaRPr lang="en-CA" dirty="0" smtClean="0">
              <a:latin typeface="Arial" charset="0"/>
              <a:cs typeface="Arial" charset="0"/>
            </a:endParaRPr>
          </a:p>
        </p:txBody>
      </p:sp>
      <p:sp>
        <p:nvSpPr>
          <p:cNvPr id="32771" name="Slide Number Placeholder 3"/>
          <p:cNvSpPr>
            <a:spLocks noGrp="1"/>
          </p:cNvSpPr>
          <p:nvPr>
            <p:ph type="sldNum" sz="quarter" idx="5"/>
          </p:nvPr>
        </p:nvSpPr>
        <p:spPr>
          <a:noFill/>
        </p:spPr>
        <p:txBody>
          <a:bodyPr/>
          <a:lstStyle/>
          <a:p>
            <a:fld id="{63A3F3C1-D3FE-48BC-A164-A59B930A2313}" type="slidenum">
              <a:rPr lang="en-US" smtClean="0">
                <a:latin typeface="Arial" charset="0"/>
                <a:cs typeface="Arial" charset="0"/>
              </a:rPr>
              <a:pPr/>
              <a:t>11</a:t>
            </a:fld>
            <a:endParaRPr lang="en-US" smtClean="0">
              <a:latin typeface="Arial" charset="0"/>
              <a:cs typeface="Arial" charset="0"/>
            </a:endParaRPr>
          </a:p>
        </p:txBody>
      </p:sp>
    </p:spTree>
    <p:extLst>
      <p:ext uri="{BB962C8B-B14F-4D97-AF65-F5344CB8AC3E}">
        <p14:creationId xmlns:p14="http://schemas.microsoft.com/office/powerpoint/2010/main" val="2009399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ln/>
        </p:spPr>
        <p:txBody>
          <a:bodyPr/>
          <a:lstStyle/>
          <a:p>
            <a:pPr>
              <a:buFont typeface="Wingdings" pitchFamily="2" charset="2"/>
              <a:buNone/>
            </a:pPr>
            <a:r>
              <a:rPr lang="en-US" smtClean="0">
                <a:latin typeface="Arial" charset="0"/>
                <a:cs typeface="Arial" charset="0"/>
              </a:rPr>
              <a:t>Student Employee - is an employee who is enrolled in a college or university who: may work during the summer months and/or academic year and may work less than the basic weekly hours of work.</a:t>
            </a:r>
          </a:p>
        </p:txBody>
      </p:sp>
      <p:sp>
        <p:nvSpPr>
          <p:cNvPr id="34819" name="Slide Number Placeholder 3"/>
          <p:cNvSpPr>
            <a:spLocks noGrp="1"/>
          </p:cNvSpPr>
          <p:nvPr>
            <p:ph type="sldNum" sz="quarter" idx="5"/>
          </p:nvPr>
        </p:nvSpPr>
        <p:spPr>
          <a:noFill/>
        </p:spPr>
        <p:txBody>
          <a:bodyPr/>
          <a:lstStyle/>
          <a:p>
            <a:fld id="{502B9256-7F18-4784-AD83-F9C489E58ED7}" type="slidenum">
              <a:rPr lang="en-US" smtClean="0">
                <a:latin typeface="Arial" charset="0"/>
                <a:cs typeface="Arial" charset="0"/>
              </a:rPr>
              <a:pPr/>
              <a:t>12</a:t>
            </a:fld>
            <a:endParaRPr lang="en-US" smtClean="0">
              <a:latin typeface="Arial" charset="0"/>
              <a:cs typeface="Arial" charset="0"/>
            </a:endParaRPr>
          </a:p>
        </p:txBody>
      </p:sp>
    </p:spTree>
    <p:extLst>
      <p:ext uri="{BB962C8B-B14F-4D97-AF65-F5344CB8AC3E}">
        <p14:creationId xmlns:p14="http://schemas.microsoft.com/office/powerpoint/2010/main" val="1009565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6866" name="Notes Placeholder 2"/>
          <p:cNvSpPr>
            <a:spLocks noGrp="1"/>
          </p:cNvSpPr>
          <p:nvPr>
            <p:ph type="body" idx="1"/>
          </p:nvPr>
        </p:nvSpPr>
        <p:spPr>
          <a:noFill/>
          <a:ln/>
        </p:spPr>
        <p:txBody>
          <a:bodyPr/>
          <a:lstStyle/>
          <a:p>
            <a:pPr>
              <a:buFont typeface="Wingdings" pitchFamily="2" charset="2"/>
              <a:buNone/>
            </a:pPr>
            <a:endParaRPr lang="en-US" dirty="0" smtClean="0">
              <a:latin typeface="Arial" charset="0"/>
              <a:cs typeface="Arial" charset="0"/>
            </a:endParaRPr>
          </a:p>
        </p:txBody>
      </p:sp>
      <p:sp>
        <p:nvSpPr>
          <p:cNvPr id="36867" name="Slide Number Placeholder 3"/>
          <p:cNvSpPr>
            <a:spLocks noGrp="1"/>
          </p:cNvSpPr>
          <p:nvPr>
            <p:ph type="sldNum" sz="quarter" idx="5"/>
          </p:nvPr>
        </p:nvSpPr>
        <p:spPr>
          <a:noFill/>
        </p:spPr>
        <p:txBody>
          <a:bodyPr/>
          <a:lstStyle/>
          <a:p>
            <a:fld id="{D1B796C2-E910-4377-8355-34FE0E0B38BC}" type="slidenum">
              <a:rPr lang="en-US" smtClean="0">
                <a:latin typeface="Arial" charset="0"/>
                <a:cs typeface="Arial" charset="0"/>
              </a:rPr>
              <a:pPr/>
              <a:t>13</a:t>
            </a:fld>
            <a:endParaRPr lang="en-US" smtClean="0">
              <a:latin typeface="Arial" charset="0"/>
              <a:cs typeface="Arial" charset="0"/>
            </a:endParaRPr>
          </a:p>
        </p:txBody>
      </p:sp>
    </p:spTree>
    <p:extLst>
      <p:ext uri="{BB962C8B-B14F-4D97-AF65-F5344CB8AC3E}">
        <p14:creationId xmlns:p14="http://schemas.microsoft.com/office/powerpoint/2010/main" val="783266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ln/>
        </p:spPr>
      </p:sp>
      <p:sp>
        <p:nvSpPr>
          <p:cNvPr id="38914" name="Notes Placeholder 2"/>
          <p:cNvSpPr>
            <a:spLocks noGrp="1"/>
          </p:cNvSpPr>
          <p:nvPr>
            <p:ph type="body" idx="1"/>
          </p:nvPr>
        </p:nvSpPr>
        <p:spPr>
          <a:noFill/>
          <a:ln/>
        </p:spPr>
        <p:txBody>
          <a:bodyPr/>
          <a:lstStyle/>
          <a:p>
            <a:pPr>
              <a:buFont typeface="Wingdings" pitchFamily="2" charset="2"/>
              <a:buNone/>
            </a:pPr>
            <a:endParaRPr lang="en-US" smtClean="0">
              <a:latin typeface="Arial" charset="0"/>
              <a:cs typeface="Arial" charset="0"/>
            </a:endParaRPr>
          </a:p>
        </p:txBody>
      </p:sp>
      <p:sp>
        <p:nvSpPr>
          <p:cNvPr id="38915" name="Slide Number Placeholder 3"/>
          <p:cNvSpPr>
            <a:spLocks noGrp="1"/>
          </p:cNvSpPr>
          <p:nvPr>
            <p:ph type="sldNum" sz="quarter" idx="5"/>
          </p:nvPr>
        </p:nvSpPr>
        <p:spPr>
          <a:noFill/>
        </p:spPr>
        <p:txBody>
          <a:bodyPr/>
          <a:lstStyle/>
          <a:p>
            <a:fld id="{C994B9C3-C2D8-4CED-BD5B-CEC665A51059}" type="slidenum">
              <a:rPr lang="en-US" smtClean="0">
                <a:latin typeface="Arial" charset="0"/>
                <a:cs typeface="Arial" charset="0"/>
              </a:rPr>
              <a:pPr/>
              <a:t>14</a:t>
            </a:fld>
            <a:endParaRPr lang="en-US" smtClean="0">
              <a:latin typeface="Arial" charset="0"/>
              <a:cs typeface="Arial" charset="0"/>
            </a:endParaRPr>
          </a:p>
        </p:txBody>
      </p:sp>
    </p:spTree>
    <p:extLst>
      <p:ext uri="{BB962C8B-B14F-4D97-AF65-F5344CB8AC3E}">
        <p14:creationId xmlns:p14="http://schemas.microsoft.com/office/powerpoint/2010/main" val="3679309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ln/>
        </p:spPr>
      </p:sp>
      <p:sp>
        <p:nvSpPr>
          <p:cNvPr id="40962" name="Notes Placeholder 2"/>
          <p:cNvSpPr>
            <a:spLocks noGrp="1"/>
          </p:cNvSpPr>
          <p:nvPr>
            <p:ph type="body" idx="1"/>
          </p:nvPr>
        </p:nvSpPr>
        <p:spPr>
          <a:noFill/>
          <a:ln/>
        </p:spPr>
        <p:txBody>
          <a:bodyPr/>
          <a:lstStyle/>
          <a:p>
            <a:pPr>
              <a:buFont typeface="Wingdings" pitchFamily="2" charset="2"/>
              <a:buNone/>
            </a:pPr>
            <a:endParaRPr lang="en-US" smtClean="0">
              <a:latin typeface="Arial" charset="0"/>
              <a:cs typeface="Arial" charset="0"/>
            </a:endParaRPr>
          </a:p>
        </p:txBody>
      </p:sp>
      <p:sp>
        <p:nvSpPr>
          <p:cNvPr id="40963" name="Slide Number Placeholder 3"/>
          <p:cNvSpPr>
            <a:spLocks noGrp="1"/>
          </p:cNvSpPr>
          <p:nvPr>
            <p:ph type="sldNum" sz="quarter" idx="5"/>
          </p:nvPr>
        </p:nvSpPr>
        <p:spPr>
          <a:noFill/>
        </p:spPr>
        <p:txBody>
          <a:bodyPr/>
          <a:lstStyle/>
          <a:p>
            <a:fld id="{3A57A8F3-77CC-47F2-ACFA-52180139094D}" type="slidenum">
              <a:rPr lang="en-US" smtClean="0">
                <a:latin typeface="Arial" charset="0"/>
                <a:cs typeface="Arial" charset="0"/>
              </a:rPr>
              <a:pPr/>
              <a:t>15</a:t>
            </a:fld>
            <a:endParaRPr lang="en-US" smtClean="0">
              <a:latin typeface="Arial" charset="0"/>
              <a:cs typeface="Arial" charset="0"/>
            </a:endParaRPr>
          </a:p>
        </p:txBody>
      </p:sp>
    </p:spTree>
    <p:extLst>
      <p:ext uri="{BB962C8B-B14F-4D97-AF65-F5344CB8AC3E}">
        <p14:creationId xmlns:p14="http://schemas.microsoft.com/office/powerpoint/2010/main" val="2323550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ln/>
        </p:spPr>
      </p:sp>
      <p:sp>
        <p:nvSpPr>
          <p:cNvPr id="43010" name="Notes Placeholder 2"/>
          <p:cNvSpPr>
            <a:spLocks noGrp="1"/>
          </p:cNvSpPr>
          <p:nvPr>
            <p:ph type="body" idx="1"/>
          </p:nvPr>
        </p:nvSpPr>
        <p:spPr>
          <a:noFill/>
          <a:ln/>
        </p:spPr>
        <p:txBody>
          <a:bodyPr/>
          <a:lstStyle/>
          <a:p>
            <a:endParaRPr lang="en-CA" dirty="0" smtClean="0">
              <a:latin typeface="Arial" charset="0"/>
              <a:cs typeface="Arial" charset="0"/>
            </a:endParaRPr>
          </a:p>
        </p:txBody>
      </p:sp>
      <p:sp>
        <p:nvSpPr>
          <p:cNvPr id="43011" name="Slide Number Placeholder 3"/>
          <p:cNvSpPr>
            <a:spLocks noGrp="1"/>
          </p:cNvSpPr>
          <p:nvPr>
            <p:ph type="sldNum" sz="quarter" idx="5"/>
          </p:nvPr>
        </p:nvSpPr>
        <p:spPr>
          <a:noFill/>
        </p:spPr>
        <p:txBody>
          <a:bodyPr/>
          <a:lstStyle/>
          <a:p>
            <a:fld id="{0B5711D2-CC81-4C46-930F-F239EB096965}" type="slidenum">
              <a:rPr lang="en-US" smtClean="0">
                <a:latin typeface="Arial" charset="0"/>
                <a:cs typeface="Arial" charset="0"/>
              </a:rPr>
              <a:pPr/>
              <a:t>16</a:t>
            </a:fld>
            <a:endParaRPr lang="en-US" smtClean="0">
              <a:latin typeface="Arial" charset="0"/>
              <a:cs typeface="Arial" charset="0"/>
            </a:endParaRPr>
          </a:p>
        </p:txBody>
      </p:sp>
    </p:spTree>
    <p:extLst>
      <p:ext uri="{BB962C8B-B14F-4D97-AF65-F5344CB8AC3E}">
        <p14:creationId xmlns:p14="http://schemas.microsoft.com/office/powerpoint/2010/main" val="888980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r>
              <a:rPr lang="en-CA" dirty="0" err="1" smtClean="0">
                <a:latin typeface="Arial" charset="0"/>
                <a:cs typeface="Arial" charset="0"/>
              </a:rPr>
              <a:t>eVote</a:t>
            </a:r>
            <a:r>
              <a:rPr lang="en-CA" dirty="0" smtClean="0">
                <a:latin typeface="Arial" charset="0"/>
                <a:cs typeface="Arial" charset="0"/>
              </a:rPr>
              <a:t>, The Company </a:t>
            </a:r>
            <a:r>
              <a:rPr lang="en-CA" dirty="0" err="1" smtClean="0">
                <a:latin typeface="Arial" charset="0"/>
                <a:cs typeface="Arial" charset="0"/>
              </a:rPr>
              <a:t>intelivote</a:t>
            </a:r>
            <a:r>
              <a:rPr lang="en-CA" dirty="0" smtClean="0">
                <a:latin typeface="Arial" charset="0"/>
                <a:cs typeface="Arial" charset="0"/>
              </a:rPr>
              <a:t> Systems </a:t>
            </a:r>
            <a:r>
              <a:rPr lang="en-CA" dirty="0" err="1" smtClean="0">
                <a:latin typeface="Arial" charset="0"/>
                <a:cs typeface="Arial" charset="0"/>
              </a:rPr>
              <a:t>Inc</a:t>
            </a:r>
            <a:r>
              <a:rPr lang="en-CA" dirty="0" smtClean="0">
                <a:latin typeface="Arial" charset="0"/>
                <a:cs typeface="Arial" charset="0"/>
              </a:rPr>
              <a:t> is a</a:t>
            </a:r>
            <a:r>
              <a:rPr lang="en-CA" baseline="0" dirty="0" smtClean="0">
                <a:latin typeface="Arial" charset="0"/>
                <a:cs typeface="Arial" charset="0"/>
              </a:rPr>
              <a:t> Canada Industrial Labour Board approved vendor, and is used by Federal Government and other unions.</a:t>
            </a:r>
          </a:p>
          <a:p>
            <a:r>
              <a:rPr lang="en-CA" baseline="0" dirty="0" smtClean="0">
                <a:latin typeface="Arial" charset="0"/>
                <a:cs typeface="Arial" charset="0"/>
              </a:rPr>
              <a:t> </a:t>
            </a:r>
            <a:endParaRPr lang="en-CA" dirty="0" smtClean="0">
              <a:latin typeface="Arial" charset="0"/>
              <a:cs typeface="Arial" charset="0"/>
            </a:endParaRPr>
          </a:p>
          <a:p>
            <a:r>
              <a:rPr lang="en-CA" dirty="0" smtClean="0">
                <a:latin typeface="Arial" charset="0"/>
                <a:cs typeface="Arial" charset="0"/>
              </a:rPr>
              <a:t>Email subject line: “Voting Instructions TEAM-IFPTE Local 161 Ratification Vote” from </a:t>
            </a:r>
            <a:r>
              <a:rPr lang="en-CA" b="1" dirty="0" smtClean="0">
                <a:latin typeface="Arial" charset="0"/>
                <a:cs typeface="Arial" charset="0"/>
              </a:rPr>
              <a:t>Voter Info.</a:t>
            </a:r>
            <a:endParaRPr lang="en-CA" dirty="0" smtClean="0">
              <a:latin typeface="Arial" charset="0"/>
              <a:cs typeface="Arial" charset="0"/>
            </a:endParaRPr>
          </a:p>
          <a:p>
            <a:r>
              <a:rPr lang="en-US" dirty="0" smtClean="0">
                <a:latin typeface="Arial" charset="0"/>
                <a:cs typeface="Arial" charset="0"/>
              </a:rPr>
              <a:t> </a:t>
            </a:r>
            <a:endParaRPr lang="en-CA" dirty="0" smtClean="0">
              <a:latin typeface="Arial" charset="0"/>
              <a:cs typeface="Arial" charset="0"/>
            </a:endParaRPr>
          </a:p>
        </p:txBody>
      </p:sp>
      <p:sp>
        <p:nvSpPr>
          <p:cNvPr id="19459" name="Slide Number Placeholder 3"/>
          <p:cNvSpPr>
            <a:spLocks noGrp="1"/>
          </p:cNvSpPr>
          <p:nvPr>
            <p:ph type="sldNum" sz="quarter" idx="5"/>
          </p:nvPr>
        </p:nvSpPr>
        <p:spPr>
          <a:noFill/>
        </p:spPr>
        <p:txBody>
          <a:bodyPr/>
          <a:lstStyle/>
          <a:p>
            <a:fld id="{E3F60C63-BC96-417C-B8A8-A7073E24F326}" type="slidenum">
              <a:rPr lang="en-CA" smtClean="0">
                <a:latin typeface="Tahoma" pitchFamily="34" charset="0"/>
                <a:cs typeface="Arial" charset="0"/>
              </a:rPr>
              <a:pPr/>
              <a:t>17</a:t>
            </a:fld>
            <a:endParaRPr lang="en-CA" smtClean="0">
              <a:latin typeface="Tahoma" pitchFamily="34" charset="0"/>
              <a:cs typeface="Arial" charset="0"/>
            </a:endParaRPr>
          </a:p>
        </p:txBody>
      </p:sp>
    </p:spTree>
    <p:extLst>
      <p:ext uri="{BB962C8B-B14F-4D97-AF65-F5344CB8AC3E}">
        <p14:creationId xmlns:p14="http://schemas.microsoft.com/office/powerpoint/2010/main" val="3508368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en-CA" dirty="0" smtClean="0">
              <a:latin typeface="Arial" charset="0"/>
              <a:cs typeface="Arial" charset="0"/>
            </a:endParaRPr>
          </a:p>
        </p:txBody>
      </p:sp>
      <p:sp>
        <p:nvSpPr>
          <p:cNvPr id="19459" name="Slide Number Placeholder 3"/>
          <p:cNvSpPr>
            <a:spLocks noGrp="1"/>
          </p:cNvSpPr>
          <p:nvPr>
            <p:ph type="sldNum" sz="quarter" idx="5"/>
          </p:nvPr>
        </p:nvSpPr>
        <p:spPr>
          <a:noFill/>
        </p:spPr>
        <p:txBody>
          <a:bodyPr/>
          <a:lstStyle/>
          <a:p>
            <a:fld id="{E3F60C63-BC96-417C-B8A8-A7073E24F326}" type="slidenum">
              <a:rPr lang="en-CA" smtClean="0">
                <a:latin typeface="Tahoma" pitchFamily="34" charset="0"/>
                <a:cs typeface="Arial" charset="0"/>
              </a:rPr>
              <a:pPr/>
              <a:t>18</a:t>
            </a:fld>
            <a:endParaRPr lang="en-CA" smtClean="0">
              <a:latin typeface="Tahoma" pitchFamily="34" charset="0"/>
              <a:cs typeface="Arial" charset="0"/>
            </a:endParaRPr>
          </a:p>
        </p:txBody>
      </p:sp>
    </p:spTree>
    <p:extLst>
      <p:ext uri="{BB962C8B-B14F-4D97-AF65-F5344CB8AC3E}">
        <p14:creationId xmlns:p14="http://schemas.microsoft.com/office/powerpoint/2010/main" val="6105502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endParaRPr lang="en-US" dirty="0" smtClean="0">
              <a:latin typeface="Arial" charset="0"/>
              <a:cs typeface="Arial" charset="0"/>
            </a:endParaRPr>
          </a:p>
        </p:txBody>
      </p:sp>
    </p:spTree>
    <p:extLst>
      <p:ext uri="{BB962C8B-B14F-4D97-AF65-F5344CB8AC3E}">
        <p14:creationId xmlns:p14="http://schemas.microsoft.com/office/powerpoint/2010/main" val="4072859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3BF5320D-0676-4BB4-9F7E-147C28C7B395}" type="slidenum">
              <a:rPr lang="en-US" smtClean="0">
                <a:latin typeface="Arial" charset="0"/>
                <a:cs typeface="Arial" charset="0"/>
              </a:rPr>
              <a:pPr/>
              <a:t>2</a:t>
            </a:fld>
            <a:endParaRPr lang="en-US" smtClean="0">
              <a:latin typeface="Arial" charset="0"/>
              <a:cs typeface="Arial" charset="0"/>
            </a:endParaRPr>
          </a:p>
        </p:txBody>
      </p:sp>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xfrm>
            <a:off x="702664" y="4417404"/>
            <a:ext cx="5605074" cy="4181766"/>
          </a:xfrm>
          <a:noFill/>
          <a:ln/>
        </p:spPr>
        <p:txBody>
          <a:bodyPr lIns="93160" tIns="46581" rIns="93160" bIns="46581"/>
          <a:lstStyle/>
          <a:p>
            <a:pPr eaLnBrk="1" hangingPunct="1"/>
            <a:endParaRPr lang="en-CA" smtClean="0">
              <a:latin typeface="Arial" charset="0"/>
              <a:cs typeface="Arial" charset="0"/>
            </a:endParaRPr>
          </a:p>
        </p:txBody>
      </p:sp>
      <p:sp>
        <p:nvSpPr>
          <p:cNvPr id="17412"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60" tIns="46581" rIns="93160" bIns="46581" anchor="b"/>
          <a:lstStyle/>
          <a:p>
            <a:pPr algn="r"/>
            <a:fld id="{4EF27059-DCDE-4FCB-A1C6-3DCF132C6F17}" type="slidenum">
              <a:rPr lang="en-US" sz="1200">
                <a:latin typeface="Arial" charset="0"/>
              </a:rPr>
              <a:pPr algn="r"/>
              <a:t>2</a:t>
            </a:fld>
            <a:endParaRPr lang="en-US" sz="1200">
              <a:latin typeface="Arial" charset="0"/>
            </a:endParaRPr>
          </a:p>
        </p:txBody>
      </p:sp>
    </p:spTree>
    <p:extLst>
      <p:ext uri="{BB962C8B-B14F-4D97-AF65-F5344CB8AC3E}">
        <p14:creationId xmlns:p14="http://schemas.microsoft.com/office/powerpoint/2010/main" val="42257929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D2762017-0FA4-433A-844B-2CD6EA6BC1EF}" type="slidenum">
              <a:rPr lang="en-US" smtClean="0"/>
              <a:pPr>
                <a:defRPr/>
              </a:pPr>
              <a:t>20</a:t>
            </a:fld>
            <a:endParaRPr lang="en-US" dirty="0"/>
          </a:p>
        </p:txBody>
      </p:sp>
    </p:spTree>
    <p:extLst>
      <p:ext uri="{BB962C8B-B14F-4D97-AF65-F5344CB8AC3E}">
        <p14:creationId xmlns:p14="http://schemas.microsoft.com/office/powerpoint/2010/main" val="39847130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ln/>
        </p:spPr>
      </p:sp>
      <p:sp>
        <p:nvSpPr>
          <p:cNvPr id="46082" name="Notes Placeholder 2"/>
          <p:cNvSpPr>
            <a:spLocks noGrp="1"/>
          </p:cNvSpPr>
          <p:nvPr>
            <p:ph type="body" idx="1"/>
          </p:nvPr>
        </p:nvSpPr>
        <p:spPr>
          <a:noFill/>
          <a:ln/>
        </p:spPr>
        <p:txBody>
          <a:bodyPr/>
          <a:lstStyle/>
          <a:p>
            <a:pPr eaLnBrk="1" hangingPunct="1">
              <a:spcBef>
                <a:spcPct val="0"/>
              </a:spcBef>
            </a:pPr>
            <a:endParaRPr lang="en-CA" smtClean="0">
              <a:latin typeface="Arial" charset="0"/>
              <a:cs typeface="Arial" charset="0"/>
            </a:endParaRPr>
          </a:p>
        </p:txBody>
      </p:sp>
      <p:sp>
        <p:nvSpPr>
          <p:cNvPr id="46083" name="Slide Number Placeholder 3"/>
          <p:cNvSpPr>
            <a:spLocks noGrp="1"/>
          </p:cNvSpPr>
          <p:nvPr>
            <p:ph type="sldNum" sz="quarter" idx="5"/>
          </p:nvPr>
        </p:nvSpPr>
        <p:spPr>
          <a:noFill/>
        </p:spPr>
        <p:txBody>
          <a:bodyPr/>
          <a:lstStyle/>
          <a:p>
            <a:fld id="{ACA6EAA2-4010-4117-A5B4-DB8C95DA8C66}" type="slidenum">
              <a:rPr lang="en-CA" smtClean="0">
                <a:latin typeface="Tahoma" pitchFamily="34" charset="0"/>
                <a:cs typeface="Arial" charset="0"/>
              </a:rPr>
              <a:pPr/>
              <a:t>21</a:t>
            </a:fld>
            <a:endParaRPr lang="en-CA" smtClean="0">
              <a:latin typeface="Tahoma" pitchFamily="34" charset="0"/>
              <a:cs typeface="Arial" charset="0"/>
            </a:endParaRPr>
          </a:p>
        </p:txBody>
      </p:sp>
    </p:spTree>
    <p:extLst>
      <p:ext uri="{BB962C8B-B14F-4D97-AF65-F5344CB8AC3E}">
        <p14:creationId xmlns:p14="http://schemas.microsoft.com/office/powerpoint/2010/main" val="3366756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D2762017-0FA4-433A-844B-2CD6EA6BC1EF}" type="slidenum">
              <a:rPr lang="en-US" smtClean="0"/>
              <a:pPr>
                <a:defRPr/>
              </a:pPr>
              <a:t>3</a:t>
            </a:fld>
            <a:endParaRPr lang="en-US" dirty="0"/>
          </a:p>
        </p:txBody>
      </p:sp>
    </p:spTree>
    <p:extLst>
      <p:ext uri="{BB962C8B-B14F-4D97-AF65-F5344CB8AC3E}">
        <p14:creationId xmlns:p14="http://schemas.microsoft.com/office/powerpoint/2010/main" val="3387981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B7468153-2522-4178-99B4-02A50641F028}" type="slidenum">
              <a:rPr lang="en-US" smtClean="0">
                <a:latin typeface="Arial" charset="0"/>
                <a:cs typeface="Arial" charset="0"/>
              </a:rPr>
              <a:pPr/>
              <a:t>4</a:t>
            </a:fld>
            <a:endParaRPr lang="en-US" smtClean="0">
              <a:latin typeface="Arial" charset="0"/>
              <a:cs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extLst>
      <p:ext uri="{BB962C8B-B14F-4D97-AF65-F5344CB8AC3E}">
        <p14:creationId xmlns:p14="http://schemas.microsoft.com/office/powerpoint/2010/main" val="534545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D2762017-0FA4-433A-844B-2CD6EA6BC1EF}" type="slidenum">
              <a:rPr lang="en-US" smtClean="0"/>
              <a:pPr>
                <a:defRPr/>
              </a:pPr>
              <a:t>5</a:t>
            </a:fld>
            <a:endParaRPr lang="en-US" dirty="0"/>
          </a:p>
        </p:txBody>
      </p:sp>
    </p:spTree>
    <p:extLst>
      <p:ext uri="{BB962C8B-B14F-4D97-AF65-F5344CB8AC3E}">
        <p14:creationId xmlns:p14="http://schemas.microsoft.com/office/powerpoint/2010/main" val="1497377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D2762017-0FA4-433A-844B-2CD6EA6BC1EF}" type="slidenum">
              <a:rPr lang="en-US" smtClean="0"/>
              <a:pPr>
                <a:defRPr/>
              </a:pPr>
              <a:t>6</a:t>
            </a:fld>
            <a:endParaRPr lang="en-US" dirty="0"/>
          </a:p>
        </p:txBody>
      </p:sp>
    </p:spTree>
    <p:extLst>
      <p:ext uri="{BB962C8B-B14F-4D97-AF65-F5344CB8AC3E}">
        <p14:creationId xmlns:p14="http://schemas.microsoft.com/office/powerpoint/2010/main" val="2261417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D2762017-0FA4-433A-844B-2CD6EA6BC1EF}" type="slidenum">
              <a:rPr lang="en-US" smtClean="0"/>
              <a:pPr>
                <a:defRPr/>
              </a:pPr>
              <a:t>7</a:t>
            </a:fld>
            <a:endParaRPr lang="en-US" dirty="0"/>
          </a:p>
        </p:txBody>
      </p:sp>
    </p:spTree>
    <p:extLst>
      <p:ext uri="{BB962C8B-B14F-4D97-AF65-F5344CB8AC3E}">
        <p14:creationId xmlns:p14="http://schemas.microsoft.com/office/powerpoint/2010/main" val="199687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D2762017-0FA4-433A-844B-2CD6EA6BC1EF}" type="slidenum">
              <a:rPr lang="en-US" smtClean="0"/>
              <a:pPr>
                <a:defRPr/>
              </a:pPr>
              <a:t>8</a:t>
            </a:fld>
            <a:endParaRPr lang="en-US" dirty="0"/>
          </a:p>
        </p:txBody>
      </p:sp>
    </p:spTree>
    <p:extLst>
      <p:ext uri="{BB962C8B-B14F-4D97-AF65-F5344CB8AC3E}">
        <p14:creationId xmlns:p14="http://schemas.microsoft.com/office/powerpoint/2010/main" val="1236445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D2762017-0FA4-433A-844B-2CD6EA6BC1EF}" type="slidenum">
              <a:rPr lang="en-US" smtClean="0"/>
              <a:pPr>
                <a:defRPr/>
              </a:pPr>
              <a:t>9</a:t>
            </a:fld>
            <a:endParaRPr lang="en-US" dirty="0"/>
          </a:p>
        </p:txBody>
      </p:sp>
    </p:spTree>
    <p:extLst>
      <p:ext uri="{BB962C8B-B14F-4D97-AF65-F5344CB8AC3E}">
        <p14:creationId xmlns:p14="http://schemas.microsoft.com/office/powerpoint/2010/main" val="2674512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p:spPr>
            <p:txBody>
              <a:bodyPr wrap="none"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US" dirty="0"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p:spPr>
            <p:txBody>
              <a:bodyPr wrap="none"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US" dirty="0" smtClean="0"/>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p:spPr>
            <p:txBody>
              <a:bodyPr wrap="none"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US" dirty="0" smtClean="0"/>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p:spPr>
            <p:txBody>
              <a:bodyPr wrap="none"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US" dirty="0"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p:spPr>
          <p:txBody>
            <a:bodyPr wrap="none"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US" dirty="0"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p:spPr>
          <p:txBody>
            <a:bodyPr wrap="none"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US" dirty="0"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p:spPr>
          <p:txBody>
            <a:bodyPr wrap="none"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US" dirty="0" smtClean="0"/>
            </a:p>
          </p:txBody>
        </p:sp>
      </p:grpSp>
      <p:sp>
        <p:nvSpPr>
          <p:cNvPr id="5132" name="Rectangle 12"/>
          <p:cNvSpPr>
            <a:spLocks noGrp="1" noChangeArrowheads="1"/>
          </p:cNvSpPr>
          <p:nvPr>
            <p:ph type="ctrTitle"/>
          </p:nvPr>
        </p:nvSpPr>
        <p:spPr>
          <a:xfrm>
            <a:off x="990600" y="1676401"/>
            <a:ext cx="7772400" cy="1462088"/>
          </a:xfrm>
        </p:spPr>
        <p:txBody>
          <a:bodyPr/>
          <a:lstStyle>
            <a:lvl1pPr>
              <a:defRPr/>
            </a:lvl1pPr>
          </a:lstStyle>
          <a:p>
            <a:r>
              <a:rPr lang="en-US"/>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CD4D8588-E148-4D78-9AB1-0CC63BB0A2B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94099AF-6FE2-428A-81B5-C6CD9D57632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4"/>
            <a:ext cx="1951039"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9" y="214314"/>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4573A8C-1ED0-4C52-B2BE-FA8E4FE4F4D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49D24C2-6868-4676-AD0C-10446131073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E710D81-5363-4477-9D01-9E49543A330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4D16FB9-D92C-4C0D-BC6E-4980637D831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063D85E0-9A94-48DA-A2A7-1549E195CF1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D7312CB8-E2D7-4A15-A4B1-3B05F1C47A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128F6B95-EA43-4D18-8EF9-42A36C82307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92D15CE-EA77-4254-8CF0-1A3059AA7A6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26F16FF-6638-4189-95F6-D3695778015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p:spPr>
        <p:txBody>
          <a:bodyPr wrap="none"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sz="2400" dirty="0"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p:spPr>
        <p:txBody>
          <a:bodyPr wrap="none"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sz="2400" dirty="0" smtClean="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p:spPr>
        <p:txBody>
          <a:bodyPr wrap="none"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sz="2400" dirty="0"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p:spPr>
        <p:txBody>
          <a:bodyPr wrap="none"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sz="2400" dirty="0"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p:spPr>
        <p:txBody>
          <a:bodyPr wrap="none"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sz="2400" dirty="0"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p:spPr>
        <p:txBody>
          <a:bodyPr wrap="none"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sz="2400" dirty="0" smtClean="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p:spPr>
        <p:txBody>
          <a:bodyPr wrap="none"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sz="2400" dirty="0" smtClean="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cs typeface="Arial" pitchFamily="34" charset="0"/>
              </a:defRPr>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cs typeface="Arial" pitchFamily="34" charset="0"/>
              </a:defRPr>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cs typeface="Arial" panose="020B0604020202020204" pitchFamily="34" charset="0"/>
              </a:defRPr>
            </a:lvl1pPr>
          </a:lstStyle>
          <a:p>
            <a:pPr>
              <a:defRPr/>
            </a:pPr>
            <a:fld id="{83B7838B-0839-4B75-AC76-C044CEB2218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Arial" pitchFamily="34" charset="0"/>
        </a:defRPr>
      </a:lvl2pPr>
      <a:lvl3pPr algn="l" rtl="0" eaLnBrk="0" fontAlgn="base" hangingPunct="0">
        <a:spcBef>
          <a:spcPct val="0"/>
        </a:spcBef>
        <a:spcAft>
          <a:spcPct val="0"/>
        </a:spcAft>
        <a:defRPr sz="4400">
          <a:solidFill>
            <a:schemeClr val="tx2"/>
          </a:solidFill>
          <a:latin typeface="Tahoma" pitchFamily="34" charset="0"/>
          <a:cs typeface="Arial" pitchFamily="34" charset="0"/>
        </a:defRPr>
      </a:lvl3pPr>
      <a:lvl4pPr algn="l" rtl="0" eaLnBrk="0" fontAlgn="base" hangingPunct="0">
        <a:spcBef>
          <a:spcPct val="0"/>
        </a:spcBef>
        <a:spcAft>
          <a:spcPct val="0"/>
        </a:spcAft>
        <a:defRPr sz="4400">
          <a:solidFill>
            <a:schemeClr val="tx2"/>
          </a:solidFill>
          <a:latin typeface="Tahoma" pitchFamily="34" charset="0"/>
          <a:cs typeface="Arial" pitchFamily="34" charset="0"/>
        </a:defRPr>
      </a:lvl4pPr>
      <a:lvl5pPr algn="l" rtl="0" eaLnBrk="0" fontAlgn="base" hangingPunct="0">
        <a:spcBef>
          <a:spcPct val="0"/>
        </a:spcBef>
        <a:spcAft>
          <a:spcPct val="0"/>
        </a:spcAft>
        <a:defRPr sz="4400">
          <a:solidFill>
            <a:schemeClr val="tx2"/>
          </a:solidFill>
          <a:latin typeface="Tahoma" pitchFamily="34" charset="0"/>
          <a:cs typeface="Arial" pitchFamily="34" charset="0"/>
        </a:defRPr>
      </a:lvl5pPr>
      <a:lvl6pPr marL="457200" algn="l" rtl="0" fontAlgn="base">
        <a:spcBef>
          <a:spcPct val="0"/>
        </a:spcBef>
        <a:spcAft>
          <a:spcPct val="0"/>
        </a:spcAft>
        <a:defRPr sz="4400">
          <a:solidFill>
            <a:schemeClr val="tx2"/>
          </a:solidFill>
          <a:latin typeface="Tahoma" pitchFamily="34" charset="0"/>
          <a:cs typeface="Arial" pitchFamily="34" charset="0"/>
        </a:defRPr>
      </a:lvl6pPr>
      <a:lvl7pPr marL="914400" algn="l" rtl="0" fontAlgn="base">
        <a:spcBef>
          <a:spcPct val="0"/>
        </a:spcBef>
        <a:spcAft>
          <a:spcPct val="0"/>
        </a:spcAft>
        <a:defRPr sz="4400">
          <a:solidFill>
            <a:schemeClr val="tx2"/>
          </a:solidFill>
          <a:latin typeface="Tahoma" pitchFamily="34" charset="0"/>
          <a:cs typeface="Arial" pitchFamily="34" charset="0"/>
        </a:defRPr>
      </a:lvl7pPr>
      <a:lvl8pPr marL="1371600" algn="l" rtl="0" fontAlgn="base">
        <a:spcBef>
          <a:spcPct val="0"/>
        </a:spcBef>
        <a:spcAft>
          <a:spcPct val="0"/>
        </a:spcAft>
        <a:defRPr sz="4400">
          <a:solidFill>
            <a:schemeClr val="tx2"/>
          </a:solidFill>
          <a:latin typeface="Tahoma" pitchFamily="34" charset="0"/>
          <a:cs typeface="Arial" pitchFamily="34" charset="0"/>
        </a:defRPr>
      </a:lvl8pPr>
      <a:lvl9pPr marL="1828800" algn="l" rtl="0" fontAlgn="base">
        <a:spcBef>
          <a:spcPct val="0"/>
        </a:spcBef>
        <a:spcAft>
          <a:spcPct val="0"/>
        </a:spcAft>
        <a:defRPr sz="4400">
          <a:solidFill>
            <a:schemeClr val="tx2"/>
          </a:solidFill>
          <a:latin typeface="Tahoma" pitchFamily="34" charset="0"/>
          <a:cs typeface="Arial"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919162" y="1700808"/>
            <a:ext cx="7326313" cy="1462087"/>
          </a:xfrm>
        </p:spPr>
        <p:txBody>
          <a:bodyPr/>
          <a:lstStyle/>
          <a:p>
            <a:pPr algn="ctr" eaLnBrk="1" hangingPunct="1">
              <a:lnSpc>
                <a:spcPct val="150000"/>
              </a:lnSpc>
              <a:spcBef>
                <a:spcPts val="1200"/>
              </a:spcBef>
              <a:spcAft>
                <a:spcPts val="1200"/>
              </a:spcAft>
            </a:pPr>
            <a:r>
              <a:rPr lang="en-US" sz="3600" dirty="0" smtClean="0">
                <a:latin typeface="Verdana" pitchFamily="34" charset="0"/>
              </a:rPr>
              <a:t>TEAM-IFPTE Local 161</a:t>
            </a:r>
            <a:br>
              <a:rPr lang="en-US" sz="3600" dirty="0" smtClean="0">
                <a:latin typeface="Verdana" pitchFamily="34" charset="0"/>
              </a:rPr>
            </a:br>
            <a:r>
              <a:rPr lang="en-US" sz="2800" dirty="0" smtClean="0"/>
              <a:t>Tentative Agreement Information Meetings</a:t>
            </a:r>
          </a:p>
        </p:txBody>
      </p:sp>
      <p:sp>
        <p:nvSpPr>
          <p:cNvPr id="15362" name="Rectangle 3"/>
          <p:cNvSpPr>
            <a:spLocks noGrp="1" noChangeArrowheads="1"/>
          </p:cNvSpPr>
          <p:nvPr>
            <p:ph type="subTitle" idx="1"/>
          </p:nvPr>
        </p:nvSpPr>
        <p:spPr>
          <a:xfrm>
            <a:off x="1187624" y="3933056"/>
            <a:ext cx="7057851" cy="1752600"/>
          </a:xfrm>
        </p:spPr>
        <p:txBody>
          <a:bodyPr/>
          <a:lstStyle/>
          <a:p>
            <a:pPr algn="l" eaLnBrk="1" hangingPunct="1">
              <a:lnSpc>
                <a:spcPct val="90000"/>
              </a:lnSpc>
              <a:spcBef>
                <a:spcPct val="25000"/>
              </a:spcBef>
              <a:spcAft>
                <a:spcPts val="600"/>
              </a:spcAft>
            </a:pPr>
            <a:r>
              <a:rPr lang="en-US" sz="2800" dirty="0" smtClean="0"/>
              <a:t>Brandon:   Royal Oak Inn 	–  July 22</a:t>
            </a:r>
          </a:p>
          <a:p>
            <a:pPr algn="l" eaLnBrk="1" hangingPunct="1">
              <a:lnSpc>
                <a:spcPct val="90000"/>
              </a:lnSpc>
              <a:spcBef>
                <a:spcPct val="25000"/>
              </a:spcBef>
              <a:spcAft>
                <a:spcPts val="600"/>
              </a:spcAft>
            </a:pPr>
            <a:r>
              <a:rPr lang="en-US" sz="2800" dirty="0" smtClean="0"/>
              <a:t>Winnipeg:  Masonic Temple 	–  July 23</a:t>
            </a:r>
          </a:p>
          <a:p>
            <a:pPr algn="l" eaLnBrk="1" hangingPunct="1">
              <a:lnSpc>
                <a:spcPct val="90000"/>
              </a:lnSpc>
              <a:spcBef>
                <a:spcPct val="25000"/>
              </a:spcBef>
              <a:spcAft>
                <a:spcPts val="600"/>
              </a:spcAft>
            </a:pPr>
            <a:r>
              <a:rPr lang="en-US" sz="2800" dirty="0" smtClean="0"/>
              <a:t>Winnipeg:  Fairmont Hotel 	–  July 24</a:t>
            </a:r>
          </a:p>
          <a:p>
            <a:pPr algn="l" eaLnBrk="1" hangingPunct="1">
              <a:lnSpc>
                <a:spcPct val="90000"/>
              </a:lnSpc>
              <a:spcBef>
                <a:spcPct val="25000"/>
              </a:spcBef>
            </a:pPr>
            <a:endParaRPr lang="en-U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CA" smtClean="0"/>
              <a:t>Compressed Work Week</a:t>
            </a:r>
          </a:p>
        </p:txBody>
      </p:sp>
      <p:sp>
        <p:nvSpPr>
          <p:cNvPr id="3" name="Content Placeholder 2"/>
          <p:cNvSpPr>
            <a:spLocks noGrp="1"/>
          </p:cNvSpPr>
          <p:nvPr>
            <p:ph idx="1"/>
          </p:nvPr>
        </p:nvSpPr>
        <p:spPr>
          <a:xfrm>
            <a:off x="1145630" y="2204864"/>
            <a:ext cx="6810746" cy="4071491"/>
          </a:xfrm>
        </p:spPr>
        <p:txBody>
          <a:bodyPr/>
          <a:lstStyle/>
          <a:p>
            <a:pPr>
              <a:spcAft>
                <a:spcPts val="2400"/>
              </a:spcAft>
              <a:defRPr/>
            </a:pPr>
            <a:r>
              <a:rPr lang="en-CA" sz="3000" dirty="0" smtClean="0"/>
              <a:t>A formal arrangement by mutual agreement</a:t>
            </a:r>
          </a:p>
          <a:p>
            <a:pPr>
              <a:spcAft>
                <a:spcPts val="2400"/>
              </a:spcAft>
              <a:defRPr/>
            </a:pPr>
            <a:r>
              <a:rPr lang="en-CA" sz="3000" dirty="0" smtClean="0"/>
              <a:t>Work additional hours per day in order to reduce the number of days in the work week or month</a:t>
            </a:r>
            <a:endParaRPr lang="en-CA"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CA" smtClean="0"/>
              <a:t>Pay Schedules</a:t>
            </a:r>
          </a:p>
        </p:txBody>
      </p:sp>
      <p:sp>
        <p:nvSpPr>
          <p:cNvPr id="31746" name="Content Placeholder 2"/>
          <p:cNvSpPr>
            <a:spLocks noGrp="1"/>
          </p:cNvSpPr>
          <p:nvPr>
            <p:ph idx="1"/>
          </p:nvPr>
        </p:nvSpPr>
        <p:spPr>
          <a:xfrm>
            <a:off x="971600" y="2276872"/>
            <a:ext cx="7489825" cy="3927475"/>
          </a:xfrm>
        </p:spPr>
        <p:txBody>
          <a:bodyPr/>
          <a:lstStyle/>
          <a:p>
            <a:pPr>
              <a:spcAft>
                <a:spcPct val="50000"/>
              </a:spcAft>
            </a:pPr>
            <a:r>
              <a:rPr lang="en-CA" sz="3000" dirty="0" smtClean="0"/>
              <a:t>Obsolete schedules deleted</a:t>
            </a:r>
          </a:p>
          <a:p>
            <a:pPr>
              <a:spcAft>
                <a:spcPct val="50000"/>
              </a:spcAft>
            </a:pPr>
            <a:r>
              <a:rPr lang="en-CA" sz="3000" dirty="0" smtClean="0"/>
              <a:t>“C” merged into “B”; no change in pay.</a:t>
            </a:r>
          </a:p>
          <a:p>
            <a:pPr>
              <a:spcAft>
                <a:spcPct val="50000"/>
              </a:spcAft>
            </a:pPr>
            <a:r>
              <a:rPr lang="en-CA" sz="3000" dirty="0" smtClean="0"/>
              <a:t>“D” (IT) renamed “C”</a:t>
            </a:r>
          </a:p>
          <a:p>
            <a:pPr>
              <a:spcAft>
                <a:spcPct val="50000"/>
              </a:spcAft>
            </a:pPr>
            <a:r>
              <a:rPr lang="en-CA" sz="3000" dirty="0" smtClean="0"/>
              <a:t>Members on grad schedules to be transitioned to “B” and “C” schedules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CA" smtClean="0"/>
              <a:t>New - Entry Level Positions</a:t>
            </a:r>
          </a:p>
        </p:txBody>
      </p:sp>
      <p:sp>
        <p:nvSpPr>
          <p:cNvPr id="33794" name="Content Placeholder 2"/>
          <p:cNvSpPr>
            <a:spLocks noGrp="1"/>
          </p:cNvSpPr>
          <p:nvPr>
            <p:ph idx="1"/>
          </p:nvPr>
        </p:nvSpPr>
        <p:spPr>
          <a:xfrm>
            <a:off x="827088" y="2060574"/>
            <a:ext cx="7849368" cy="4464769"/>
          </a:xfrm>
        </p:spPr>
        <p:txBody>
          <a:bodyPr/>
          <a:lstStyle/>
          <a:p>
            <a:pPr>
              <a:spcAft>
                <a:spcPts val="1200"/>
              </a:spcAft>
            </a:pPr>
            <a:r>
              <a:rPr lang="en-CA" sz="2800" dirty="0" smtClean="0"/>
              <a:t>MTS to first post 302 rated Associate positions internally at least once a year</a:t>
            </a:r>
          </a:p>
          <a:p>
            <a:pPr>
              <a:spcAft>
                <a:spcPts val="1200"/>
              </a:spcAft>
            </a:pPr>
            <a:r>
              <a:rPr lang="en-CA" sz="2800" dirty="0" smtClean="0"/>
              <a:t>Internal applicants selected consistent with Article 8 - Postings</a:t>
            </a:r>
          </a:p>
          <a:p>
            <a:pPr>
              <a:spcAft>
                <a:spcPts val="1200"/>
              </a:spcAft>
            </a:pPr>
            <a:r>
              <a:rPr lang="en-CA" sz="2800" dirty="0" smtClean="0"/>
              <a:t>If requirement to fill vacant positions not met Company can fill in any manner it chooses</a:t>
            </a:r>
          </a:p>
          <a:p>
            <a:pPr>
              <a:spcAft>
                <a:spcPts val="1200"/>
              </a:spcAft>
            </a:pPr>
            <a:r>
              <a:rPr lang="en-CA" sz="2800" dirty="0" smtClean="0"/>
              <a:t>Definition of Student Employee added and employment not limited to summer work only</a:t>
            </a:r>
          </a:p>
          <a:p>
            <a:pPr>
              <a:buFont typeface="Wingdings" pitchFamily="2" charset="2"/>
              <a:buNone/>
            </a:pPr>
            <a:endParaRPr lang="en-CA"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CA" dirty="0"/>
              <a:t>Contracting-in</a:t>
            </a:r>
            <a:endParaRPr lang="en-CA" dirty="0" smtClean="0"/>
          </a:p>
        </p:txBody>
      </p:sp>
      <p:sp>
        <p:nvSpPr>
          <p:cNvPr id="35842" name="Content Placeholder 2"/>
          <p:cNvSpPr>
            <a:spLocks noGrp="1"/>
          </p:cNvSpPr>
          <p:nvPr>
            <p:ph idx="1"/>
          </p:nvPr>
        </p:nvSpPr>
        <p:spPr>
          <a:xfrm>
            <a:off x="827088" y="2060574"/>
            <a:ext cx="7848600" cy="4464769"/>
          </a:xfrm>
        </p:spPr>
        <p:txBody>
          <a:bodyPr/>
          <a:lstStyle/>
          <a:p>
            <a:pPr>
              <a:spcAft>
                <a:spcPts val="300"/>
              </a:spcAft>
              <a:tabLst>
                <a:tab pos="579438" algn="l"/>
              </a:tabLst>
            </a:pPr>
            <a:r>
              <a:rPr lang="en-CA" sz="2800" dirty="0" smtClean="0"/>
              <a:t>New Letter of Understanding:</a:t>
            </a:r>
          </a:p>
          <a:p>
            <a:pPr>
              <a:spcAft>
                <a:spcPts val="300"/>
              </a:spcAft>
              <a:buFont typeface="Wingdings" pitchFamily="2" charset="2"/>
              <a:buNone/>
              <a:tabLst>
                <a:tab pos="579438" algn="l"/>
              </a:tabLst>
            </a:pPr>
            <a:r>
              <a:rPr lang="en-CA" sz="2800" dirty="0" smtClean="0"/>
              <a:t>		- Clarity on contracted work</a:t>
            </a:r>
          </a:p>
          <a:p>
            <a:pPr>
              <a:spcAft>
                <a:spcPts val="300"/>
              </a:spcAft>
              <a:buFont typeface="Wingdings" pitchFamily="2" charset="2"/>
              <a:buNone/>
              <a:tabLst>
                <a:tab pos="579438" algn="l"/>
              </a:tabLst>
            </a:pPr>
            <a:r>
              <a:rPr lang="en-CA" sz="2800" dirty="0"/>
              <a:t>	</a:t>
            </a:r>
            <a:r>
              <a:rPr lang="en-CA" sz="2800" dirty="0" smtClean="0"/>
              <a:t>	- Opportunity for employees to do the work</a:t>
            </a:r>
          </a:p>
          <a:p>
            <a:pPr>
              <a:spcAft>
                <a:spcPts val="300"/>
              </a:spcAft>
              <a:buFont typeface="Wingdings" pitchFamily="2" charset="2"/>
              <a:buNone/>
              <a:tabLst>
                <a:tab pos="579438" algn="l"/>
              </a:tabLst>
            </a:pPr>
            <a:r>
              <a:rPr lang="en-CA" sz="2800" dirty="0" smtClean="0"/>
              <a:t>		- Time limits</a:t>
            </a:r>
          </a:p>
          <a:p>
            <a:pPr>
              <a:spcAft>
                <a:spcPts val="300"/>
              </a:spcAft>
              <a:buFont typeface="Wingdings" pitchFamily="2" charset="2"/>
              <a:buNone/>
              <a:tabLst>
                <a:tab pos="579438" algn="l"/>
              </a:tabLst>
            </a:pPr>
            <a:r>
              <a:rPr lang="en-CA" sz="2800" dirty="0" smtClean="0"/>
              <a:t>		- Maximum number of contractors tied to  		  the number of employees in TEAM</a:t>
            </a:r>
          </a:p>
          <a:p>
            <a:pPr>
              <a:spcAft>
                <a:spcPts val="300"/>
              </a:spcAft>
              <a:buFont typeface="Wingdings" pitchFamily="2" charset="2"/>
              <a:buNone/>
              <a:tabLst>
                <a:tab pos="579438" algn="l"/>
              </a:tabLst>
            </a:pPr>
            <a:r>
              <a:rPr lang="en-CA" sz="2800" dirty="0" smtClean="0"/>
              <a:t>		- Expanded reporting requirements</a:t>
            </a:r>
          </a:p>
          <a:p>
            <a:pPr>
              <a:spcAft>
                <a:spcPts val="300"/>
              </a:spcAft>
              <a:buFont typeface="Wingdings" pitchFamily="2" charset="2"/>
              <a:buNone/>
              <a:tabLst>
                <a:tab pos="579438" algn="l"/>
              </a:tabLst>
            </a:pPr>
            <a:r>
              <a:rPr lang="en-CA" sz="2800" dirty="0" smtClean="0"/>
              <a:t>		- Financial penalties for exceeding cap</a:t>
            </a:r>
          </a:p>
          <a:p>
            <a:pPr>
              <a:spcAft>
                <a:spcPts val="600"/>
              </a:spcAft>
              <a:buFont typeface="Wingdings" pitchFamily="2" charset="2"/>
              <a:buNone/>
              <a:tabLst>
                <a:tab pos="579438" algn="l"/>
              </a:tabLst>
            </a:pPr>
            <a:endParaRPr lang="en-CA" sz="2800" dirty="0" smtClean="0"/>
          </a:p>
          <a:p>
            <a:pPr>
              <a:spcAft>
                <a:spcPts val="600"/>
              </a:spcAft>
              <a:buFont typeface="Wingdings" pitchFamily="2" charset="2"/>
              <a:buNone/>
              <a:tabLst>
                <a:tab pos="579438" algn="l"/>
              </a:tabLst>
            </a:pPr>
            <a:endParaRPr lang="en-CA"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CA" smtClean="0"/>
              <a:t>Other</a:t>
            </a:r>
          </a:p>
        </p:txBody>
      </p:sp>
      <p:sp>
        <p:nvSpPr>
          <p:cNvPr id="37890" name="Content Placeholder 2"/>
          <p:cNvSpPr>
            <a:spLocks noGrp="1"/>
          </p:cNvSpPr>
          <p:nvPr>
            <p:ph idx="1"/>
          </p:nvPr>
        </p:nvSpPr>
        <p:spPr>
          <a:xfrm>
            <a:off x="971600" y="2060574"/>
            <a:ext cx="7416824" cy="4464769"/>
          </a:xfrm>
        </p:spPr>
        <p:txBody>
          <a:bodyPr/>
          <a:lstStyle/>
          <a:p>
            <a:pPr>
              <a:spcAft>
                <a:spcPct val="50000"/>
              </a:spcAft>
            </a:pPr>
            <a:r>
              <a:rPr lang="en-CA" sz="2800" dirty="0" smtClean="0"/>
              <a:t>Actors: From outside TEAM’s jurisdiction now go straight to TEAM scale and work TEAM hours</a:t>
            </a:r>
          </a:p>
          <a:p>
            <a:pPr>
              <a:spcAft>
                <a:spcPct val="50000"/>
              </a:spcAft>
            </a:pPr>
            <a:r>
              <a:rPr lang="en-CA" sz="2800" dirty="0"/>
              <a:t>Sales Bonus Plans: Plan review and new reporting requirements</a:t>
            </a:r>
          </a:p>
          <a:p>
            <a:pPr>
              <a:spcAft>
                <a:spcPct val="50000"/>
              </a:spcAft>
            </a:pPr>
            <a:r>
              <a:rPr lang="en-CA" sz="2800" dirty="0"/>
              <a:t>Job Evaluations: Opportunity for </a:t>
            </a:r>
            <a:r>
              <a:rPr lang="en-CA" sz="2800" dirty="0" smtClean="0"/>
              <a:t>debriefing</a:t>
            </a:r>
          </a:p>
          <a:p>
            <a:pPr>
              <a:spcAft>
                <a:spcPct val="50000"/>
              </a:spcAft>
            </a:pPr>
            <a:r>
              <a:rPr lang="en-CA" sz="2800" dirty="0"/>
              <a:t>Hours of Work: “… in accordance with the Canada Labour Code.”</a:t>
            </a:r>
          </a:p>
          <a:p>
            <a:pPr>
              <a:spcAft>
                <a:spcPct val="50000"/>
              </a:spcAft>
            </a:pPr>
            <a:endParaRPr lang="en-CA"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CA" smtClean="0"/>
              <a:t>Other</a:t>
            </a:r>
          </a:p>
        </p:txBody>
      </p:sp>
      <p:sp>
        <p:nvSpPr>
          <p:cNvPr id="39938" name="Content Placeholder 2"/>
          <p:cNvSpPr>
            <a:spLocks noGrp="1"/>
          </p:cNvSpPr>
          <p:nvPr>
            <p:ph idx="1"/>
          </p:nvPr>
        </p:nvSpPr>
        <p:spPr>
          <a:xfrm>
            <a:off x="1150938" y="2060575"/>
            <a:ext cx="7309494" cy="4536777"/>
          </a:xfrm>
        </p:spPr>
        <p:txBody>
          <a:bodyPr/>
          <a:lstStyle/>
          <a:p>
            <a:pPr>
              <a:spcAft>
                <a:spcPct val="50000"/>
              </a:spcAft>
            </a:pPr>
            <a:r>
              <a:rPr lang="en-CA" sz="2800" dirty="0" smtClean="0"/>
              <a:t>Out-of-Scope </a:t>
            </a:r>
            <a:r>
              <a:rPr lang="en-CA" sz="2800" dirty="0"/>
              <a:t>(Appendix “A”): Expanded reporting </a:t>
            </a:r>
            <a:r>
              <a:rPr lang="en-CA" sz="2800" dirty="0" smtClean="0"/>
              <a:t>requirements</a:t>
            </a:r>
          </a:p>
          <a:p>
            <a:pPr>
              <a:spcAft>
                <a:spcPct val="50000"/>
              </a:spcAft>
            </a:pPr>
            <a:r>
              <a:rPr lang="en-CA" sz="2800" dirty="0"/>
              <a:t>Arbitration: Where parties agree to single Arbitrator, selected by mutual </a:t>
            </a:r>
            <a:r>
              <a:rPr lang="en-CA" sz="2800" dirty="0" smtClean="0"/>
              <a:t>consent</a:t>
            </a:r>
          </a:p>
          <a:p>
            <a:pPr>
              <a:spcAft>
                <a:spcPct val="50000"/>
              </a:spcAft>
            </a:pPr>
            <a:r>
              <a:rPr lang="en-CA" sz="2800" dirty="0"/>
              <a:t>Housekeeping e.g. Company name change, typos etc</a:t>
            </a:r>
            <a:r>
              <a:rPr lang="en-CA" sz="2800" dirty="0" smtClean="0"/>
              <a:t>.</a:t>
            </a:r>
          </a:p>
          <a:p>
            <a:pPr>
              <a:spcAft>
                <a:spcPct val="50000"/>
              </a:spcAft>
            </a:pPr>
            <a:r>
              <a:rPr lang="en-CA" sz="2800" dirty="0" smtClean="0"/>
              <a:t>Complete Memorandum of Agreement is available on our website</a:t>
            </a:r>
            <a:endParaRPr lang="en-CA" sz="2800" dirty="0"/>
          </a:p>
          <a:p>
            <a:pPr marL="0" indent="0">
              <a:spcAft>
                <a:spcPct val="50000"/>
              </a:spcAft>
              <a:buNone/>
            </a:pPr>
            <a:endParaRPr lang="en-CA" sz="2800" dirty="0"/>
          </a:p>
          <a:p>
            <a:pPr>
              <a:spcAft>
                <a:spcPct val="50000"/>
              </a:spcAft>
            </a:pPr>
            <a:endParaRPr lang="en-CA" sz="2800" dirty="0" smtClean="0"/>
          </a:p>
          <a:p>
            <a:endParaRPr lang="en-CA" sz="2800" dirty="0" smtClean="0"/>
          </a:p>
          <a:p>
            <a:endParaRPr lang="en-CA" sz="2800" dirty="0" smtClean="0"/>
          </a:p>
          <a:p>
            <a:endParaRPr lang="en-CA"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sz="4000" smtClean="0"/>
              <a:t>Why Recommended?</a:t>
            </a:r>
            <a:endParaRPr lang="en-US" sz="4000" smtClean="0">
              <a:latin typeface="Verdana" pitchFamily="34" charset="0"/>
            </a:endParaRPr>
          </a:p>
        </p:txBody>
      </p:sp>
      <p:sp>
        <p:nvSpPr>
          <p:cNvPr id="41986" name="Content Placeholder 1"/>
          <p:cNvSpPr>
            <a:spLocks noGrp="1"/>
          </p:cNvSpPr>
          <p:nvPr>
            <p:ph idx="1"/>
          </p:nvPr>
        </p:nvSpPr>
        <p:spPr>
          <a:xfrm>
            <a:off x="1043608" y="2204864"/>
            <a:ext cx="7165478" cy="4320480"/>
          </a:xfrm>
        </p:spPr>
        <p:txBody>
          <a:bodyPr/>
          <a:lstStyle/>
          <a:p>
            <a:pPr>
              <a:spcAft>
                <a:spcPts val="2400"/>
              </a:spcAft>
            </a:pPr>
            <a:r>
              <a:rPr lang="en-US" sz="3000" dirty="0" smtClean="0"/>
              <a:t>We believe it’s the best settlement we could achieve without initiating a strike</a:t>
            </a:r>
          </a:p>
          <a:p>
            <a:pPr>
              <a:spcAft>
                <a:spcPts val="2400"/>
              </a:spcAft>
            </a:pPr>
            <a:r>
              <a:rPr lang="en-US" sz="3000" dirty="0" smtClean="0"/>
              <a:t>MTS indicated a “Final Offer” would be less than the offer before you</a:t>
            </a:r>
          </a:p>
          <a:p>
            <a:pPr>
              <a:spcAft>
                <a:spcPts val="2400"/>
              </a:spcAft>
            </a:pPr>
            <a:r>
              <a:rPr lang="en-US" sz="2800" dirty="0"/>
              <a:t>TEAM deemed </a:t>
            </a:r>
            <a:r>
              <a:rPr lang="en-US" sz="2800" dirty="0" smtClean="0"/>
              <a:t>it appropriate </a:t>
            </a:r>
            <a:r>
              <a:rPr lang="en-US" sz="2800" dirty="0"/>
              <a:t>to give you the opportunity to vote on an offer before we gave notice of strike </a:t>
            </a:r>
            <a:r>
              <a:rPr lang="en-US" sz="2800" dirty="0" smtClean="0"/>
              <a:t>action</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CA" dirty="0" smtClean="0"/>
              <a:t>Ratification </a:t>
            </a:r>
            <a:r>
              <a:rPr lang="en-CA" dirty="0" err="1" smtClean="0"/>
              <a:t>eVote</a:t>
            </a:r>
            <a:endParaRPr lang="en-US" dirty="0" smtClean="0"/>
          </a:p>
        </p:txBody>
      </p:sp>
      <p:sp>
        <p:nvSpPr>
          <p:cNvPr id="5123" name="Rectangle 3"/>
          <p:cNvSpPr>
            <a:spLocks noGrp="1" noChangeArrowheads="1"/>
          </p:cNvSpPr>
          <p:nvPr>
            <p:ph type="body" idx="1"/>
          </p:nvPr>
        </p:nvSpPr>
        <p:spPr>
          <a:xfrm>
            <a:off x="1043607" y="2060575"/>
            <a:ext cx="7416825" cy="1368426"/>
          </a:xfrm>
        </p:spPr>
        <p:txBody>
          <a:bodyPr/>
          <a:lstStyle/>
          <a:p>
            <a:pPr eaLnBrk="1" hangingPunct="1">
              <a:spcAft>
                <a:spcPts val="1200"/>
              </a:spcAft>
              <a:defRPr/>
            </a:pPr>
            <a:r>
              <a:rPr lang="en-US" sz="3000" dirty="0" err="1" smtClean="0"/>
              <a:t>eVote</a:t>
            </a:r>
            <a:r>
              <a:rPr lang="en-US" sz="3000" dirty="0" smtClean="0"/>
              <a:t> email 2 pm Wednesday July 24</a:t>
            </a:r>
            <a:r>
              <a:rPr lang="en-US" sz="3000" baseline="30000" dirty="0" smtClean="0"/>
              <a:t>th</a:t>
            </a:r>
          </a:p>
          <a:p>
            <a:pPr eaLnBrk="1" hangingPunct="1">
              <a:spcAft>
                <a:spcPts val="1200"/>
              </a:spcAft>
              <a:defRPr/>
            </a:pPr>
            <a:r>
              <a:rPr lang="en-US" sz="3000" dirty="0"/>
              <a:t>Detailed instructions </a:t>
            </a:r>
            <a:r>
              <a:rPr lang="en-US" sz="3000" dirty="0" smtClean="0"/>
              <a:t>&amp; PIN in </a:t>
            </a:r>
            <a:r>
              <a:rPr lang="en-US" sz="3000" dirty="0"/>
              <a:t>the </a:t>
            </a:r>
            <a:r>
              <a:rPr lang="en-US" sz="3000" dirty="0" smtClean="0"/>
              <a:t>email:</a:t>
            </a:r>
            <a:endParaRPr lang="en-US" sz="3000" dirty="0"/>
          </a:p>
          <a:p>
            <a:pPr eaLnBrk="1" hangingPunct="1">
              <a:spcAft>
                <a:spcPct val="45000"/>
              </a:spcAft>
              <a:defRPr/>
            </a:pPr>
            <a:endParaRPr lang="en-US" sz="3000" baseline="30000" dirty="0" smtClean="0"/>
          </a:p>
          <a:p>
            <a:pPr marL="0" indent="0" algn="ctr">
              <a:buFont typeface="Wingdings" pitchFamily="2" charset="2"/>
              <a:buNone/>
              <a:defRPr/>
            </a:pPr>
            <a:r>
              <a:rPr lang="en-US" sz="2800" dirty="0" smtClean="0"/>
              <a:t> </a:t>
            </a:r>
            <a:endParaRPr lang="en-US" sz="1100" dirty="0" smtClean="0"/>
          </a:p>
        </p:txBody>
      </p:sp>
      <p:pic>
        <p:nvPicPr>
          <p:cNvPr id="8" name="Picture 7"/>
          <p:cNvPicPr>
            <a:picLocks noChangeAspect="1"/>
          </p:cNvPicPr>
          <p:nvPr/>
        </p:nvPicPr>
        <p:blipFill rotWithShape="1">
          <a:blip r:embed="rId3"/>
          <a:srcRect b="6677"/>
          <a:stretch/>
        </p:blipFill>
        <p:spPr>
          <a:xfrm>
            <a:off x="1157215" y="3501008"/>
            <a:ext cx="7025696" cy="288032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CA" smtClean="0"/>
              <a:t>Ratification e-Vote</a:t>
            </a:r>
            <a:endParaRPr lang="en-US" smtClean="0"/>
          </a:p>
        </p:txBody>
      </p:sp>
      <p:sp>
        <p:nvSpPr>
          <p:cNvPr id="5123" name="Rectangle 3"/>
          <p:cNvSpPr>
            <a:spLocks noGrp="1" noChangeArrowheads="1"/>
          </p:cNvSpPr>
          <p:nvPr>
            <p:ph type="body" idx="1"/>
          </p:nvPr>
        </p:nvSpPr>
        <p:spPr>
          <a:xfrm>
            <a:off x="684213" y="2060575"/>
            <a:ext cx="8064500" cy="647700"/>
          </a:xfrm>
        </p:spPr>
        <p:txBody>
          <a:bodyPr/>
          <a:lstStyle/>
          <a:p>
            <a:pPr eaLnBrk="1" hangingPunct="1">
              <a:spcAft>
                <a:spcPct val="45000"/>
              </a:spcAft>
              <a:defRPr/>
            </a:pPr>
            <a:r>
              <a:rPr lang="en-US" sz="3000" dirty="0" smtClean="0"/>
              <a:t>The question:</a:t>
            </a:r>
            <a:endParaRPr lang="en-US" sz="3000" baseline="30000" dirty="0" smtClean="0"/>
          </a:p>
          <a:p>
            <a:pPr marL="0" indent="0" algn="ctr">
              <a:buFont typeface="Wingdings" pitchFamily="2" charset="2"/>
              <a:buNone/>
              <a:defRPr/>
            </a:pPr>
            <a:r>
              <a:rPr lang="en-US" sz="2800" dirty="0" smtClean="0"/>
              <a:t> </a:t>
            </a:r>
            <a:endParaRPr lang="en-US" sz="1100" dirty="0" smtClean="0"/>
          </a:p>
        </p:txBody>
      </p:sp>
      <p:sp>
        <p:nvSpPr>
          <p:cNvPr id="18435" name="TextBox 4"/>
          <p:cNvSpPr txBox="1">
            <a:spLocks noChangeArrowheads="1"/>
          </p:cNvSpPr>
          <p:nvPr/>
        </p:nvSpPr>
        <p:spPr bwMode="auto">
          <a:xfrm>
            <a:off x="827088" y="2852738"/>
            <a:ext cx="7561336" cy="3431709"/>
          </a:xfrm>
          <a:prstGeom prst="rect">
            <a:avLst/>
          </a:prstGeom>
          <a:noFill/>
          <a:ln w="25400">
            <a:solidFill>
              <a:schemeClr val="tx1"/>
            </a:solidFill>
            <a:miter lim="800000"/>
            <a:headEnd/>
            <a:tailEnd/>
          </a:ln>
        </p:spPr>
        <p:txBody>
          <a:bodyPr wrap="square">
            <a:spAutoFit/>
          </a:bodyPr>
          <a:lstStyle/>
          <a:p>
            <a:pPr algn="ctr"/>
            <a:r>
              <a:rPr lang="en-CA" sz="2400" dirty="0"/>
              <a:t>Do you accept the Memorandum of Agreement dated July 16, 2013?</a:t>
            </a:r>
          </a:p>
          <a:p>
            <a:pPr algn="ctr"/>
            <a:endParaRPr lang="en-CA" sz="2400" dirty="0"/>
          </a:p>
          <a:p>
            <a:pPr algn="ctr"/>
            <a:r>
              <a:rPr lang="en-CA" sz="2400" dirty="0"/>
              <a:t>Important:  A ‘No’ vote is a vote to reject the Memorandum of Agreement and authorization for job action including a strike.</a:t>
            </a:r>
          </a:p>
          <a:p>
            <a:pPr algn="ctr"/>
            <a:r>
              <a:rPr lang="en-CA" sz="1100" dirty="0"/>
              <a:t> </a:t>
            </a:r>
          </a:p>
          <a:p>
            <a:pPr algn="ctr"/>
            <a:r>
              <a:rPr lang="en-CA" sz="2400" dirty="0"/>
              <a:t>YES</a:t>
            </a:r>
          </a:p>
          <a:p>
            <a:pPr algn="ctr"/>
            <a:r>
              <a:rPr lang="en-CA" sz="1400" dirty="0"/>
              <a:t>OR</a:t>
            </a:r>
          </a:p>
          <a:p>
            <a:pPr algn="ctr"/>
            <a:r>
              <a:rPr lang="en-CA" sz="2400" dirty="0" smtClean="0"/>
              <a:t>NO</a:t>
            </a:r>
            <a:r>
              <a:rPr lang="en-CA" sz="1100" dirty="0"/>
              <a:t> </a:t>
            </a:r>
          </a:p>
        </p:txBody>
      </p:sp>
    </p:spTree>
    <p:extLst>
      <p:ext uri="{BB962C8B-B14F-4D97-AF65-F5344CB8AC3E}">
        <p14:creationId xmlns:p14="http://schemas.microsoft.com/office/powerpoint/2010/main" val="335792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CA" dirty="0" smtClean="0"/>
              <a:t>Ratification </a:t>
            </a:r>
            <a:r>
              <a:rPr lang="en-CA" dirty="0" err="1" smtClean="0"/>
              <a:t>eVote</a:t>
            </a:r>
            <a:endParaRPr lang="en-CA" dirty="0" smtClean="0"/>
          </a:p>
        </p:txBody>
      </p:sp>
      <p:sp>
        <p:nvSpPr>
          <p:cNvPr id="20482" name="Content Placeholder 2"/>
          <p:cNvSpPr>
            <a:spLocks noGrp="1"/>
          </p:cNvSpPr>
          <p:nvPr>
            <p:ph idx="1"/>
          </p:nvPr>
        </p:nvSpPr>
        <p:spPr>
          <a:xfrm>
            <a:off x="1150938" y="2492896"/>
            <a:ext cx="7525518" cy="3639616"/>
          </a:xfrm>
        </p:spPr>
        <p:txBody>
          <a:bodyPr/>
          <a:lstStyle/>
          <a:p>
            <a:pPr eaLnBrk="1" hangingPunct="1">
              <a:spcAft>
                <a:spcPct val="45000"/>
              </a:spcAft>
            </a:pPr>
            <a:r>
              <a:rPr lang="en-US" sz="3000" dirty="0" smtClean="0"/>
              <a:t>Vote via Internet or phone</a:t>
            </a:r>
          </a:p>
          <a:p>
            <a:pPr eaLnBrk="1" hangingPunct="1">
              <a:spcAft>
                <a:spcPct val="45000"/>
              </a:spcAft>
            </a:pPr>
            <a:r>
              <a:rPr lang="en-US" sz="3000" dirty="0" smtClean="0"/>
              <a:t>Helpline number will be provided</a:t>
            </a:r>
          </a:p>
          <a:p>
            <a:pPr eaLnBrk="1" hangingPunct="1">
              <a:spcAft>
                <a:spcPct val="45000"/>
              </a:spcAft>
            </a:pPr>
            <a:r>
              <a:rPr lang="en-US" sz="3000" dirty="0" smtClean="0"/>
              <a:t>Voting deadline: noon Monday, July 29</a:t>
            </a:r>
            <a:r>
              <a:rPr lang="en-US" sz="3000" baseline="30000" dirty="0" smtClean="0"/>
              <a:t>th</a:t>
            </a:r>
            <a:endParaRPr lang="en-US" sz="3000" dirty="0" smtClean="0"/>
          </a:p>
          <a:p>
            <a:pPr eaLnBrk="1" hangingPunct="1">
              <a:spcAft>
                <a:spcPct val="45000"/>
              </a:spcAft>
            </a:pPr>
            <a:r>
              <a:rPr lang="en-US" sz="3000" dirty="0" smtClean="0"/>
              <a:t>Results memo later that afternoon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p:txBody>
          <a:bodyPr/>
          <a:lstStyle/>
          <a:p>
            <a:pPr eaLnBrk="1" hangingPunct="1"/>
            <a:r>
              <a:rPr lang="en-US" smtClean="0">
                <a:latin typeface="Verdana" pitchFamily="34" charset="0"/>
              </a:rPr>
              <a:t>Agenda</a:t>
            </a:r>
          </a:p>
        </p:txBody>
      </p:sp>
      <p:sp>
        <p:nvSpPr>
          <p:cNvPr id="4" name="Rectangle 3"/>
          <p:cNvSpPr txBox="1">
            <a:spLocks noChangeArrowheads="1"/>
          </p:cNvSpPr>
          <p:nvPr/>
        </p:nvSpPr>
        <p:spPr>
          <a:xfrm>
            <a:off x="1150938" y="2492896"/>
            <a:ext cx="7272338" cy="3567733"/>
          </a:xfrm>
          <a:prstGeom prst="rect">
            <a:avLst/>
          </a:prstGeom>
        </p:spPr>
        <p:txBody>
          <a:bodyPr/>
          <a:lst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a:lstStyle>
          <a:p>
            <a:pPr eaLnBrk="1" hangingPunct="1">
              <a:spcAft>
                <a:spcPct val="30000"/>
              </a:spcAft>
              <a:defRPr/>
            </a:pPr>
            <a:r>
              <a:rPr lang="en-US" sz="3000" kern="0" dirty="0" smtClean="0"/>
              <a:t>Welcome (2 min)</a:t>
            </a:r>
          </a:p>
          <a:p>
            <a:pPr eaLnBrk="1" hangingPunct="1">
              <a:spcAft>
                <a:spcPct val="30000"/>
              </a:spcAft>
              <a:defRPr/>
            </a:pPr>
            <a:r>
              <a:rPr lang="en-US" sz="3000" kern="0" dirty="0" smtClean="0">
                <a:cs typeface="Times New Roman" panose="02020603050405020304" pitchFamily="18" charset="0"/>
              </a:rPr>
              <a:t>Memorandum of Agreement</a:t>
            </a:r>
            <a:r>
              <a:rPr lang="en-US" sz="3000" kern="0" dirty="0" smtClean="0"/>
              <a:t> (15 min)</a:t>
            </a:r>
          </a:p>
          <a:p>
            <a:pPr eaLnBrk="1" hangingPunct="1">
              <a:spcAft>
                <a:spcPct val="30000"/>
              </a:spcAft>
              <a:defRPr/>
            </a:pPr>
            <a:r>
              <a:rPr lang="en-CA" sz="3000" kern="0" dirty="0"/>
              <a:t>Voting Procedure (5 min)</a:t>
            </a:r>
            <a:endParaRPr lang="en-US" sz="3000" kern="0" dirty="0"/>
          </a:p>
          <a:p>
            <a:pPr eaLnBrk="1" hangingPunct="1">
              <a:spcAft>
                <a:spcPct val="30000"/>
              </a:spcAft>
              <a:defRPr/>
            </a:pPr>
            <a:r>
              <a:rPr lang="en-US" sz="3000" kern="0" dirty="0" smtClean="0"/>
              <a:t>Q &amp; A (20 min)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2915816" y="2276872"/>
            <a:ext cx="3277046" cy="1462087"/>
          </a:xfrm>
        </p:spPr>
        <p:txBody>
          <a:bodyPr/>
          <a:lstStyle/>
          <a:p>
            <a:r>
              <a:rPr lang="en-US" dirty="0" smtClean="0"/>
              <a:t>Thank You!</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dirty="0" smtClean="0"/>
              <a:t>Q &amp; A</a:t>
            </a:r>
          </a:p>
        </p:txBody>
      </p:sp>
      <p:sp>
        <p:nvSpPr>
          <p:cNvPr id="45058" name="Rectangle 3"/>
          <p:cNvSpPr>
            <a:spLocks noGrp="1" noChangeArrowheads="1"/>
          </p:cNvSpPr>
          <p:nvPr>
            <p:ph type="body" idx="1"/>
          </p:nvPr>
        </p:nvSpPr>
        <p:spPr>
          <a:xfrm>
            <a:off x="395288" y="1989138"/>
            <a:ext cx="8281168" cy="4392612"/>
          </a:xfrm>
        </p:spPr>
        <p:txBody>
          <a:bodyPr/>
          <a:lstStyle/>
          <a:p>
            <a:pPr algn="ctr" eaLnBrk="1" hangingPunct="1">
              <a:buSzTx/>
              <a:buNone/>
            </a:pPr>
            <a:r>
              <a:rPr lang="en-CA" sz="2800" b="1" dirty="0" smtClean="0"/>
              <a:t/>
            </a:r>
            <a:br>
              <a:rPr lang="en-CA" sz="2800" b="1" dirty="0" smtClean="0"/>
            </a:br>
            <a:r>
              <a:rPr lang="en-US" sz="2800" dirty="0"/>
              <a:t>204-984-9470</a:t>
            </a:r>
          </a:p>
          <a:p>
            <a:pPr algn="ctr" eaLnBrk="1" hangingPunct="1">
              <a:buSzTx/>
              <a:buNone/>
            </a:pPr>
            <a:r>
              <a:rPr lang="en-US" sz="2800" dirty="0">
                <a:solidFill>
                  <a:srgbClr val="002060"/>
                </a:solidFill>
              </a:rPr>
              <a:t>team@teamunion.mb.ca</a:t>
            </a:r>
          </a:p>
          <a:p>
            <a:pPr algn="ctr" eaLnBrk="1" hangingPunct="1">
              <a:buSzTx/>
              <a:buNone/>
            </a:pPr>
            <a:endParaRPr lang="en-US" sz="2800" dirty="0"/>
          </a:p>
          <a:p>
            <a:pPr algn="ctr" eaLnBrk="1" hangingPunct="1">
              <a:spcBef>
                <a:spcPct val="40000"/>
              </a:spcBef>
              <a:buSzTx/>
              <a:buNone/>
            </a:pPr>
            <a:r>
              <a:rPr lang="en-CA" sz="2800" dirty="0" smtClean="0"/>
              <a:t>Follow </a:t>
            </a:r>
            <a:r>
              <a:rPr lang="en-CA" sz="2800" dirty="0"/>
              <a:t>us on Facebook and Twitter</a:t>
            </a:r>
          </a:p>
          <a:p>
            <a:pPr algn="ctr" eaLnBrk="1" hangingPunct="1">
              <a:spcBef>
                <a:spcPct val="40000"/>
              </a:spcBef>
              <a:buSzTx/>
              <a:buNone/>
            </a:pPr>
            <a:r>
              <a:rPr lang="en-CA" sz="2800" dirty="0" smtClean="0">
                <a:solidFill>
                  <a:srgbClr val="002060"/>
                </a:solidFill>
              </a:rPr>
              <a:t>facebook.com/teamunion161</a:t>
            </a:r>
          </a:p>
          <a:p>
            <a:pPr algn="ctr" eaLnBrk="1" hangingPunct="1">
              <a:spcBef>
                <a:spcPct val="40000"/>
              </a:spcBef>
              <a:buSzTx/>
              <a:buNone/>
            </a:pPr>
            <a:r>
              <a:rPr lang="en-CA" sz="2800" dirty="0" smtClean="0">
                <a:solidFill>
                  <a:srgbClr val="002060"/>
                </a:solidFill>
              </a:rPr>
              <a:t>twitter.com/teamunion161</a:t>
            </a:r>
            <a:endParaRPr lang="en-CA" sz="2800"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US" smtClean="0"/>
              <a:t>2013 Collective Bargaining </a:t>
            </a:r>
            <a:endParaRPr lang="en-US" smtClean="0">
              <a:latin typeface="Verdana" pitchFamily="34" charset="0"/>
            </a:endParaRPr>
          </a:p>
        </p:txBody>
      </p:sp>
      <p:sp>
        <p:nvSpPr>
          <p:cNvPr id="22530" name="Rectangle 3"/>
          <p:cNvSpPr>
            <a:spLocks noGrp="1" noChangeArrowheads="1"/>
          </p:cNvSpPr>
          <p:nvPr>
            <p:ph type="body" idx="1"/>
          </p:nvPr>
        </p:nvSpPr>
        <p:spPr>
          <a:xfrm>
            <a:off x="899592" y="2420888"/>
            <a:ext cx="7565776" cy="3927649"/>
          </a:xfrm>
        </p:spPr>
        <p:txBody>
          <a:bodyPr/>
          <a:lstStyle/>
          <a:p>
            <a:pPr>
              <a:spcAft>
                <a:spcPts val="2400"/>
              </a:spcAft>
            </a:pPr>
            <a:r>
              <a:rPr lang="en-US" sz="3000" dirty="0" smtClean="0"/>
              <a:t>Three-year agreement</a:t>
            </a:r>
          </a:p>
          <a:p>
            <a:pPr>
              <a:spcAft>
                <a:spcPts val="2400"/>
              </a:spcAft>
            </a:pPr>
            <a:r>
              <a:rPr lang="en-US" sz="3000" dirty="0" smtClean="0"/>
              <a:t>Pay increase retroactive to February 20</a:t>
            </a:r>
            <a:r>
              <a:rPr lang="en-US" sz="3000" baseline="30000" dirty="0" smtClean="0"/>
              <a:t>th</a:t>
            </a:r>
            <a:endParaRPr lang="en-US" sz="3000" dirty="0" smtClean="0"/>
          </a:p>
          <a:p>
            <a:pPr>
              <a:spcAft>
                <a:spcPts val="2400"/>
              </a:spcAft>
            </a:pPr>
            <a:r>
              <a:rPr lang="en-US" sz="3000" dirty="0" smtClean="0"/>
              <a:t>Unless otherwise indicated, all changes effective on ratification of the Collective Agreement</a:t>
            </a:r>
          </a:p>
          <a:p>
            <a:pPr>
              <a:spcBef>
                <a:spcPct val="70000"/>
              </a:spcBef>
            </a:pP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dirty="0" smtClean="0"/>
              <a:t>TEAM’s Objectives</a:t>
            </a:r>
            <a:endParaRPr lang="en-US" dirty="0" smtClean="0">
              <a:latin typeface="Verdana" pitchFamily="34" charset="0"/>
            </a:endParaRPr>
          </a:p>
        </p:txBody>
      </p:sp>
      <p:sp>
        <p:nvSpPr>
          <p:cNvPr id="23554" name="Rectangle 3"/>
          <p:cNvSpPr>
            <a:spLocks noGrp="1" noChangeArrowheads="1"/>
          </p:cNvSpPr>
          <p:nvPr>
            <p:ph type="body" idx="1"/>
          </p:nvPr>
        </p:nvSpPr>
        <p:spPr>
          <a:xfrm>
            <a:off x="1182688" y="2133600"/>
            <a:ext cx="6989762" cy="3998913"/>
          </a:xfrm>
        </p:spPr>
        <p:txBody>
          <a:bodyPr/>
          <a:lstStyle/>
          <a:p>
            <a:pPr marL="396875" indent="-396875">
              <a:spcAft>
                <a:spcPts val="600"/>
              </a:spcAft>
            </a:pPr>
            <a:r>
              <a:rPr lang="en-CA" sz="3000" dirty="0" smtClean="0"/>
              <a:t>We made proposals on the following:</a:t>
            </a:r>
          </a:p>
          <a:p>
            <a:pPr marL="979488" lvl="1">
              <a:spcAft>
                <a:spcPts val="600"/>
              </a:spcAft>
              <a:buFont typeface="Times New Roman" pitchFamily="18" charset="0"/>
              <a:buNone/>
            </a:pPr>
            <a:r>
              <a:rPr lang="en-CA" sz="3000" dirty="0" smtClean="0"/>
              <a:t>- Compensation</a:t>
            </a:r>
          </a:p>
          <a:p>
            <a:pPr marL="979488" lvl="1">
              <a:spcAft>
                <a:spcPts val="600"/>
              </a:spcAft>
              <a:buFont typeface="Times New Roman" pitchFamily="18" charset="0"/>
              <a:buNone/>
            </a:pPr>
            <a:r>
              <a:rPr lang="en-CA" sz="3000" dirty="0" smtClean="0"/>
              <a:t>- Benefits</a:t>
            </a:r>
          </a:p>
          <a:p>
            <a:pPr marL="979488" lvl="1">
              <a:spcAft>
                <a:spcPts val="600"/>
              </a:spcAft>
              <a:buFont typeface="Times New Roman" pitchFamily="18" charset="0"/>
              <a:buNone/>
            </a:pPr>
            <a:r>
              <a:rPr lang="en-CA" sz="3000" dirty="0" smtClean="0"/>
              <a:t>- Working Conditions</a:t>
            </a:r>
          </a:p>
          <a:p>
            <a:pPr marL="979488" lvl="1">
              <a:spcAft>
                <a:spcPts val="600"/>
              </a:spcAft>
              <a:buFont typeface="Times New Roman" pitchFamily="18" charset="0"/>
              <a:buNone/>
            </a:pPr>
            <a:r>
              <a:rPr lang="en-CA" sz="3000" dirty="0" smtClean="0"/>
              <a:t>- Workplace Problems and Issues</a:t>
            </a:r>
            <a:endParaRPr lang="en-US" sz="3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CA" smtClean="0"/>
              <a:t>Wages</a:t>
            </a:r>
          </a:p>
        </p:txBody>
      </p:sp>
      <p:sp>
        <p:nvSpPr>
          <p:cNvPr id="25602" name="Content Placeholder 2"/>
          <p:cNvSpPr>
            <a:spLocks noGrp="1"/>
          </p:cNvSpPr>
          <p:nvPr>
            <p:ph idx="1"/>
          </p:nvPr>
        </p:nvSpPr>
        <p:spPr>
          <a:xfrm>
            <a:off x="1182688" y="2205038"/>
            <a:ext cx="7493000" cy="3927475"/>
          </a:xfrm>
        </p:spPr>
        <p:txBody>
          <a:bodyPr/>
          <a:lstStyle/>
          <a:p>
            <a:pPr>
              <a:spcAft>
                <a:spcPts val="600"/>
              </a:spcAft>
            </a:pPr>
            <a:r>
              <a:rPr lang="en-CA" sz="3000" dirty="0" smtClean="0"/>
              <a:t>All increases are on base:</a:t>
            </a:r>
          </a:p>
          <a:p>
            <a:pPr marL="0" indent="0">
              <a:spcAft>
                <a:spcPts val="600"/>
              </a:spcAft>
              <a:buNone/>
            </a:pPr>
            <a:r>
              <a:rPr lang="en-CA" sz="3000" dirty="0" smtClean="0"/>
              <a:t>     - Feb 20</a:t>
            </a:r>
            <a:r>
              <a:rPr lang="en-CA" sz="3000" baseline="30000" dirty="0" smtClean="0"/>
              <a:t>th</a:t>
            </a:r>
            <a:r>
              <a:rPr lang="en-CA" sz="3000" dirty="0" smtClean="0"/>
              <a:t> 2013 – 2%</a:t>
            </a:r>
          </a:p>
          <a:p>
            <a:pPr marL="0" indent="0">
              <a:spcAft>
                <a:spcPts val="600"/>
              </a:spcAft>
              <a:buNone/>
            </a:pPr>
            <a:r>
              <a:rPr lang="en-CA" sz="3000" dirty="0" smtClean="0"/>
              <a:t>     - Feb 20</a:t>
            </a:r>
            <a:r>
              <a:rPr lang="en-CA" sz="3000" baseline="30000" dirty="0" smtClean="0"/>
              <a:t>th</a:t>
            </a:r>
            <a:r>
              <a:rPr lang="en-CA" sz="3000" dirty="0" smtClean="0"/>
              <a:t> 2014 – 2%</a:t>
            </a:r>
          </a:p>
          <a:p>
            <a:pPr marL="0" indent="0">
              <a:spcAft>
                <a:spcPts val="600"/>
              </a:spcAft>
              <a:buNone/>
            </a:pPr>
            <a:r>
              <a:rPr lang="en-CA" sz="3000" dirty="0" smtClean="0"/>
              <a:t>     - Feb 20</a:t>
            </a:r>
            <a:r>
              <a:rPr lang="en-CA" sz="3000" baseline="30000" dirty="0" smtClean="0"/>
              <a:t>th</a:t>
            </a:r>
            <a:r>
              <a:rPr lang="en-CA" sz="3000" dirty="0" smtClean="0"/>
              <a:t> 2015 – 1.75%</a:t>
            </a:r>
          </a:p>
          <a:p>
            <a:pPr>
              <a:spcBef>
                <a:spcPts val="1800"/>
              </a:spcBef>
              <a:spcAft>
                <a:spcPts val="0"/>
              </a:spcAft>
            </a:pPr>
            <a:r>
              <a:rPr lang="en-CA" sz="3000" dirty="0" smtClean="0"/>
              <a:t>No changes to variable pay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CA" smtClean="0"/>
              <a:t>Benefits</a:t>
            </a:r>
          </a:p>
        </p:txBody>
      </p:sp>
      <p:sp>
        <p:nvSpPr>
          <p:cNvPr id="26626" name="Content Placeholder 2"/>
          <p:cNvSpPr>
            <a:spLocks noGrp="1"/>
          </p:cNvSpPr>
          <p:nvPr>
            <p:ph idx="1"/>
          </p:nvPr>
        </p:nvSpPr>
        <p:spPr>
          <a:xfrm>
            <a:off x="1182688" y="2205038"/>
            <a:ext cx="7350125" cy="3927475"/>
          </a:xfrm>
        </p:spPr>
        <p:txBody>
          <a:bodyPr/>
          <a:lstStyle/>
          <a:p>
            <a:pPr>
              <a:spcAft>
                <a:spcPct val="50000"/>
              </a:spcAft>
            </a:pPr>
            <a:r>
              <a:rPr lang="en-CA" sz="3000" dirty="0" smtClean="0"/>
              <a:t>$80 for eye examination every two years</a:t>
            </a:r>
          </a:p>
          <a:p>
            <a:pPr>
              <a:spcAft>
                <a:spcPct val="50000"/>
              </a:spcAft>
            </a:pPr>
            <a:r>
              <a:rPr lang="en-CA" sz="3000" dirty="0" smtClean="0"/>
              <a:t>Renewal of $100,000 per year contribution to Blue Cross Health Plan (subject to IBEW &amp; CEP agreement)</a:t>
            </a:r>
          </a:p>
          <a:p>
            <a:endParaRPr lang="en-CA" sz="3000" dirty="0" smtClean="0"/>
          </a:p>
          <a:p>
            <a:pPr>
              <a:buFont typeface="Wingdings" pitchFamily="2" charset="2"/>
              <a:buNone/>
            </a:pPr>
            <a:endParaRPr lang="en-CA" sz="3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CA" smtClean="0"/>
              <a:t>PLDs and Vacation</a:t>
            </a:r>
          </a:p>
        </p:txBody>
      </p:sp>
      <p:sp>
        <p:nvSpPr>
          <p:cNvPr id="27650" name="Content Placeholder 2"/>
          <p:cNvSpPr>
            <a:spLocks noGrp="1"/>
          </p:cNvSpPr>
          <p:nvPr>
            <p:ph idx="1"/>
          </p:nvPr>
        </p:nvSpPr>
        <p:spPr>
          <a:xfrm>
            <a:off x="1121619" y="2060848"/>
            <a:ext cx="7200279" cy="4071938"/>
          </a:xfrm>
        </p:spPr>
        <p:txBody>
          <a:bodyPr/>
          <a:lstStyle/>
          <a:p>
            <a:pPr>
              <a:spcAft>
                <a:spcPct val="50000"/>
              </a:spcAft>
            </a:pPr>
            <a:r>
              <a:rPr lang="en-CA" sz="3000" dirty="0" smtClean="0"/>
              <a:t>No change to </a:t>
            </a:r>
            <a:r>
              <a:rPr lang="en-CA" sz="3000" dirty="0" err="1" smtClean="0"/>
              <a:t>PLDs</a:t>
            </a:r>
            <a:r>
              <a:rPr lang="en-CA" sz="3000" dirty="0" smtClean="0"/>
              <a:t> and vacation for existing TEAM members</a:t>
            </a:r>
          </a:p>
          <a:p>
            <a:pPr>
              <a:spcAft>
                <a:spcPct val="50000"/>
              </a:spcAft>
            </a:pPr>
            <a:r>
              <a:rPr lang="en-CA" sz="3000" dirty="0" smtClean="0"/>
              <a:t>Three </a:t>
            </a:r>
            <a:r>
              <a:rPr lang="en-CA" sz="3000" dirty="0" err="1" smtClean="0"/>
              <a:t>PLDs</a:t>
            </a:r>
            <a:r>
              <a:rPr lang="en-CA" sz="3000" dirty="0" smtClean="0"/>
              <a:t> for employees new into TEAM</a:t>
            </a:r>
          </a:p>
          <a:p>
            <a:pPr>
              <a:spcAft>
                <a:spcPct val="50000"/>
              </a:spcAft>
            </a:pPr>
            <a:r>
              <a:rPr lang="en-CA" sz="3000" dirty="0" smtClean="0"/>
              <a:t>New MTS employees work an extra year to get three weeks vacation, and vacation capped at six weeks</a:t>
            </a:r>
          </a:p>
          <a:p>
            <a:pPr>
              <a:buFont typeface="Wingdings" pitchFamily="2" charset="2"/>
              <a:buNone/>
            </a:pPr>
            <a:endParaRPr lang="en-CA" sz="3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CA" smtClean="0"/>
              <a:t>Call-out</a:t>
            </a:r>
          </a:p>
        </p:txBody>
      </p:sp>
      <p:sp>
        <p:nvSpPr>
          <p:cNvPr id="28674" name="Content Placeholder 2"/>
          <p:cNvSpPr>
            <a:spLocks noGrp="1"/>
          </p:cNvSpPr>
          <p:nvPr>
            <p:ph idx="1"/>
          </p:nvPr>
        </p:nvSpPr>
        <p:spPr>
          <a:xfrm>
            <a:off x="900113" y="2205038"/>
            <a:ext cx="7632327" cy="4103687"/>
          </a:xfrm>
        </p:spPr>
        <p:txBody>
          <a:bodyPr/>
          <a:lstStyle/>
          <a:p>
            <a:pPr>
              <a:spcAft>
                <a:spcPct val="50000"/>
              </a:spcAft>
            </a:pPr>
            <a:r>
              <a:rPr lang="en-CA" sz="2800" dirty="0" smtClean="0"/>
              <a:t>No change to minimum two-hours for work done at the worksite or Duty Manager pay</a:t>
            </a:r>
          </a:p>
          <a:p>
            <a:pPr>
              <a:spcAft>
                <a:spcPct val="50000"/>
              </a:spcAft>
            </a:pPr>
            <a:r>
              <a:rPr lang="en-CA" sz="2800" dirty="0" smtClean="0"/>
              <a:t>New wording: “…w</a:t>
            </a:r>
            <a:r>
              <a:rPr lang="en-US" sz="2800" dirty="0" smtClean="0"/>
              <a:t>here an employee is called out to perform work which does not necessitate reporting to workplace, but instead can be performed remotely or at the employee’s residence, the employee will be paid at applicable overtime rate as follows:”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CA" smtClean="0"/>
              <a:t>Call-out</a:t>
            </a:r>
          </a:p>
        </p:txBody>
      </p:sp>
      <p:sp>
        <p:nvSpPr>
          <p:cNvPr id="29698" name="Content Placeholder 2"/>
          <p:cNvSpPr>
            <a:spLocks noGrp="1"/>
          </p:cNvSpPr>
          <p:nvPr>
            <p:ph idx="1"/>
          </p:nvPr>
        </p:nvSpPr>
        <p:spPr>
          <a:xfrm>
            <a:off x="900113" y="2060848"/>
            <a:ext cx="7920037" cy="3855765"/>
          </a:xfrm>
        </p:spPr>
        <p:txBody>
          <a:bodyPr/>
          <a:lstStyle/>
          <a:p>
            <a:pPr>
              <a:spcAft>
                <a:spcPts val="2400"/>
              </a:spcAft>
            </a:pPr>
            <a:r>
              <a:rPr lang="en-CA" sz="2800" dirty="0" smtClean="0"/>
              <a:t>If the call occurs:</a:t>
            </a:r>
            <a:br>
              <a:rPr lang="en-CA" sz="2800" dirty="0" smtClean="0"/>
            </a:br>
            <a:r>
              <a:rPr lang="en-CA" sz="2800" dirty="0" smtClean="0"/>
              <a:t/>
            </a:r>
            <a:br>
              <a:rPr lang="en-CA" sz="2800" dirty="0" smtClean="0"/>
            </a:br>
            <a:r>
              <a:rPr lang="en-CA" sz="2800" dirty="0" smtClean="0"/>
              <a:t>- Weekdays: 5 pm - 11 pm minimum 15 min </a:t>
            </a:r>
          </a:p>
          <a:p>
            <a:pPr>
              <a:spcAft>
                <a:spcPts val="2400"/>
              </a:spcAft>
              <a:buFont typeface="Wingdings" pitchFamily="2" charset="2"/>
              <a:buNone/>
            </a:pPr>
            <a:r>
              <a:rPr lang="en-CA" sz="2800" dirty="0" smtClean="0"/>
              <a:t>	- At night: 11 pm - 7 am minimum 1 hour</a:t>
            </a:r>
          </a:p>
          <a:p>
            <a:pPr>
              <a:spcAft>
                <a:spcPts val="2400"/>
              </a:spcAft>
              <a:buFont typeface="Wingdings" pitchFamily="2" charset="2"/>
              <a:buNone/>
            </a:pPr>
            <a:r>
              <a:rPr lang="en-CA" sz="2800" dirty="0" smtClean="0"/>
              <a:t>	- Weekends/holidays: 7 am-11 pm min 15 min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1293</TotalTime>
  <Words>743</Words>
  <Application>Microsoft Office PowerPoint</Application>
  <PresentationFormat>On-screen Show (4:3)</PresentationFormat>
  <Paragraphs>136</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Tahoma</vt:lpstr>
      <vt:lpstr>Times New Roman</vt:lpstr>
      <vt:lpstr>Verdana</vt:lpstr>
      <vt:lpstr>Wingdings</vt:lpstr>
      <vt:lpstr>Blends</vt:lpstr>
      <vt:lpstr>TEAM-IFPTE Local 161 Tentative Agreement Information Meetings</vt:lpstr>
      <vt:lpstr>Agenda</vt:lpstr>
      <vt:lpstr>2013 Collective Bargaining </vt:lpstr>
      <vt:lpstr>TEAM’s Objectives</vt:lpstr>
      <vt:lpstr>Wages</vt:lpstr>
      <vt:lpstr>Benefits</vt:lpstr>
      <vt:lpstr>PLDs and Vacation</vt:lpstr>
      <vt:lpstr>Call-out</vt:lpstr>
      <vt:lpstr>Call-out</vt:lpstr>
      <vt:lpstr>Compressed Work Week</vt:lpstr>
      <vt:lpstr>Pay Schedules</vt:lpstr>
      <vt:lpstr>New - Entry Level Positions</vt:lpstr>
      <vt:lpstr>Contracting-in</vt:lpstr>
      <vt:lpstr>Other</vt:lpstr>
      <vt:lpstr>Other</vt:lpstr>
      <vt:lpstr>Why Recommended?</vt:lpstr>
      <vt:lpstr>Ratification eVote</vt:lpstr>
      <vt:lpstr>Ratification e-Vote</vt:lpstr>
      <vt:lpstr>Ratification eVote</vt:lpstr>
      <vt:lpstr>Thank You!</vt:lpstr>
      <vt:lpstr>Q &amp; A</vt:lpstr>
    </vt:vector>
  </TitlesOfParts>
  <Company>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TEAM-IFPTE Local 161 2013 Collective Bargaining</dc:title>
  <dc:creator>TEAM</dc:creator>
  <cp:lastModifiedBy>TEAM</cp:lastModifiedBy>
  <cp:revision>171</cp:revision>
  <cp:lastPrinted>2013-07-23T16:10:26Z</cp:lastPrinted>
  <dcterms:created xsi:type="dcterms:W3CDTF">2013-01-11T15:27:12Z</dcterms:created>
  <dcterms:modified xsi:type="dcterms:W3CDTF">2013-07-25T17:25:50Z</dcterms:modified>
</cp:coreProperties>
</file>