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9" r:id="rId1"/>
  </p:sldMasterIdLst>
  <p:notesMasterIdLst>
    <p:notesMasterId r:id="rId19"/>
  </p:notesMasterIdLst>
  <p:handoutMasterIdLst>
    <p:handoutMasterId r:id="rId20"/>
  </p:handoutMasterIdLst>
  <p:sldIdLst>
    <p:sldId id="263" r:id="rId2"/>
    <p:sldId id="265" r:id="rId3"/>
    <p:sldId id="267" r:id="rId4"/>
    <p:sldId id="283" r:id="rId5"/>
    <p:sldId id="282" r:id="rId6"/>
    <p:sldId id="268" r:id="rId7"/>
    <p:sldId id="284" r:id="rId8"/>
    <p:sldId id="289" r:id="rId9"/>
    <p:sldId id="290" r:id="rId10"/>
    <p:sldId id="261" r:id="rId11"/>
    <p:sldId id="271" r:id="rId12"/>
    <p:sldId id="273" r:id="rId13"/>
    <p:sldId id="275" r:id="rId14"/>
    <p:sldId id="277" r:id="rId15"/>
    <p:sldId id="281" r:id="rId16"/>
    <p:sldId id="285" r:id="rId17"/>
    <p:sldId id="266" r:id="rId1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guide id="3" pos="2308" userDrawn="1">
          <p15:clr>
            <a:srgbClr val="A4A3A4"/>
          </p15:clr>
        </p15:guide>
        <p15:guide id="4" pos="24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35" autoAdjust="0"/>
    <p:restoredTop sz="88699" autoAdjust="0"/>
  </p:normalViewPr>
  <p:slideViewPr>
    <p:cSldViewPr snapToGrid="0">
      <p:cViewPr varScale="1">
        <p:scale>
          <a:sx n="92" d="100"/>
          <a:sy n="92" d="100"/>
        </p:scale>
        <p:origin x="96" y="3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780" y="96"/>
      </p:cViewPr>
      <p:guideLst>
        <p:guide orient="horz" pos="2928"/>
        <p:guide pos="2208"/>
        <p:guide pos="2308"/>
        <p:guide pos="24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5AFF0F31-54D0-4630-8C55-BF276E3F8767}" type="datetimeFigureOut">
              <a:rPr lang="en-US" smtClean="0"/>
              <a:t>1/25/2016</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3A60E822-4E35-474A-91E3-517E86AB7EF0}" type="slidenum">
              <a:rPr lang="en-US" smtClean="0"/>
              <a:t>‹#›</a:t>
            </a:fld>
            <a:endParaRPr lang="en-US"/>
          </a:p>
        </p:txBody>
      </p:sp>
    </p:spTree>
    <p:extLst>
      <p:ext uri="{BB962C8B-B14F-4D97-AF65-F5344CB8AC3E}">
        <p14:creationId xmlns:p14="http://schemas.microsoft.com/office/powerpoint/2010/main" val="36524638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fontAlgn="auto">
              <a:spcBef>
                <a:spcPts val="0"/>
              </a:spcBef>
              <a:spcAft>
                <a:spcPts val="0"/>
              </a:spcAft>
              <a:defRPr sz="1200">
                <a:latin typeface="+mn-lt"/>
                <a:cs typeface="+mn-cs"/>
              </a:defRPr>
            </a:lvl1pPr>
          </a:lstStyle>
          <a:p>
            <a:pPr>
              <a:defRPr/>
            </a:pPr>
            <a:fld id="{A47546E0-52B5-43EE-9597-0C30A4842930}" type="datetimeFigureOut">
              <a:rPr lang="en-US"/>
              <a:pPr>
                <a:defRPr/>
              </a:pPr>
              <a:t>1/25/2016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pPr lvl="0"/>
            <a:endParaRPr lang="en-US" noProof="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fontAlgn="auto">
              <a:spcBef>
                <a:spcPts val="0"/>
              </a:spcBef>
              <a:spcAft>
                <a:spcPts val="0"/>
              </a:spcAft>
              <a:defRPr sz="1200">
                <a:latin typeface="+mn-lt"/>
                <a:cs typeface="+mn-cs"/>
              </a:defRPr>
            </a:lvl1pPr>
          </a:lstStyle>
          <a:p>
            <a:pPr>
              <a:defRPr/>
            </a:pPr>
            <a:fld id="{45431E6A-482F-41BF-97C1-9406BE273497}" type="slidenum">
              <a:rPr lang="en-US"/>
              <a:pPr>
                <a:defRPr/>
              </a:pPr>
              <a:t>‹#›</a:t>
            </a:fld>
            <a:endParaRPr lang="en-US"/>
          </a:p>
        </p:txBody>
      </p:sp>
    </p:spTree>
    <p:extLst>
      <p:ext uri="{BB962C8B-B14F-4D97-AF65-F5344CB8AC3E}">
        <p14:creationId xmlns:p14="http://schemas.microsoft.com/office/powerpoint/2010/main" val="149047100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054728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The following slides list the high-level proposals.  </a:t>
            </a:r>
            <a:r>
              <a:rPr lang="en-US" smtClean="0"/>
              <a:t>They are ordered with the more obvious items first, and then in no particular order. </a:t>
            </a:r>
          </a:p>
          <a:p>
            <a:pPr>
              <a:spcBef>
                <a:spcPts val="0"/>
              </a:spcBef>
            </a:pPr>
            <a:endParaRPr lang="en-US" dirty="0" smtClean="0"/>
          </a:p>
        </p:txBody>
      </p:sp>
      <p:sp>
        <p:nvSpPr>
          <p:cNvPr id="3" name="Slide Image Placeholder 2"/>
          <p:cNvSpPr>
            <a:spLocks noGrp="1" noRot="1" noChangeAspect="1"/>
          </p:cNvSpPr>
          <p:nvPr>
            <p:ph type="sldImg"/>
          </p:nvPr>
        </p:nvSpPr>
        <p:spPr/>
      </p:sp>
    </p:spTree>
    <p:extLst>
      <p:ext uri="{BB962C8B-B14F-4D97-AF65-F5344CB8AC3E}">
        <p14:creationId xmlns:p14="http://schemas.microsoft.com/office/powerpoint/2010/main" val="2588645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5431E6A-482F-41BF-97C1-9406BE273497}" type="slidenum">
              <a:rPr lang="en-US" smtClean="0"/>
              <a:pPr/>
              <a:t>11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194615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5431E6A-482F-41BF-97C1-9406BE273497}" type="slidenum">
              <a:rPr lang="en-US" smtClean="0"/>
              <a:pPr/>
              <a:t>12</a:t>
            </a:fld>
            <a:endParaRPr lang="en-US"/>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770682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5431E6A-482F-41BF-97C1-9406BE273497}" type="slidenum">
              <a:rPr lang="en-US" smtClean="0"/>
              <a:pPr/>
              <a:t>13</a:t>
            </a:fld>
            <a:endParaRPr lang="en-US"/>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CA"/>
          </a:p>
        </p:txBody>
      </p:sp>
    </p:spTree>
    <p:extLst>
      <p:ext uri="{BB962C8B-B14F-4D97-AF65-F5344CB8AC3E}">
        <p14:creationId xmlns:p14="http://schemas.microsoft.com/office/powerpoint/2010/main" val="372973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5431E6A-482F-41BF-97C1-9406BE273497}" type="slidenum">
              <a:rPr lang="en-US" smtClean="0"/>
              <a:pPr/>
              <a:t>14</a:t>
            </a:fld>
            <a:endParaRPr lang="en-US"/>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CA"/>
          </a:p>
        </p:txBody>
      </p:sp>
    </p:spTree>
    <p:extLst>
      <p:ext uri="{BB962C8B-B14F-4D97-AF65-F5344CB8AC3E}">
        <p14:creationId xmlns:p14="http://schemas.microsoft.com/office/powerpoint/2010/main" val="718544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5431E6A-482F-41BF-97C1-9406BE273497}" type="slidenum">
              <a:rPr lang="en-US" smtClean="0"/>
              <a:pPr/>
              <a:t>15</a:t>
            </a:fld>
            <a:endParaRPr lang="en-US"/>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CA"/>
          </a:p>
        </p:txBody>
      </p:sp>
    </p:spTree>
    <p:extLst>
      <p:ext uri="{BB962C8B-B14F-4D97-AF65-F5344CB8AC3E}">
        <p14:creationId xmlns:p14="http://schemas.microsoft.com/office/powerpoint/2010/main" val="2680626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spcBef>
                <a:spcPts val="0"/>
              </a:spcBef>
            </a:pPr>
            <a:r>
              <a:rPr lang="en-CA" dirty="0" smtClean="0"/>
              <a:t>The Company has not provided TEAM with the number of applicants, and has not identified which job groups have met the reduction target.</a:t>
            </a:r>
          </a:p>
          <a:p>
            <a:pPr>
              <a:spcBef>
                <a:spcPts val="0"/>
              </a:spcBef>
            </a:pPr>
            <a:r>
              <a:rPr lang="en-CA" dirty="0" smtClean="0"/>
              <a:t> </a:t>
            </a:r>
          </a:p>
          <a:p>
            <a:pPr>
              <a:spcBef>
                <a:spcPts val="0"/>
              </a:spcBef>
            </a:pPr>
            <a:r>
              <a:rPr lang="en-CA" dirty="0" smtClean="0"/>
              <a:t>Based on the number of notifications received by TEAM directly from members, and the areas in which they work, on November 10th we asked members who are in job groups where we are concerned about a possible layoff to provide information that may assist in our discussions with the Company to avert layoffs.</a:t>
            </a:r>
          </a:p>
          <a:p>
            <a:pPr>
              <a:spcBef>
                <a:spcPts val="0"/>
              </a:spcBef>
            </a:pPr>
            <a:r>
              <a:rPr lang="en-CA" dirty="0" smtClean="0"/>
              <a:t> </a:t>
            </a:r>
          </a:p>
          <a:p>
            <a:pPr>
              <a:spcBef>
                <a:spcPts val="0"/>
              </a:spcBef>
            </a:pPr>
            <a:r>
              <a:rPr lang="en-CA" dirty="0" smtClean="0"/>
              <a:t>The number of VRTIP application notifications received continues to increase.</a:t>
            </a:r>
          </a:p>
          <a:p>
            <a:pPr>
              <a:spcBef>
                <a:spcPts val="0"/>
              </a:spcBef>
            </a:pPr>
            <a:endParaRPr lang="en-CA" dirty="0" smtClean="0"/>
          </a:p>
        </p:txBody>
      </p:sp>
      <p:sp>
        <p:nvSpPr>
          <p:cNvPr id="4" name="Slide Number Placeholder 3"/>
          <p:cNvSpPr>
            <a:spLocks noGrp="1"/>
          </p:cNvSpPr>
          <p:nvPr>
            <p:ph type="sldNum" sz="quarter" idx="10"/>
          </p:nvPr>
        </p:nvSpPr>
        <p:spPr/>
        <p:txBody>
          <a:bodyPr/>
          <a:lstStyle/>
          <a:p>
            <a:fld id="{45431E6A-482F-41BF-97C1-9406BE273497}" type="slidenum">
              <a:rPr lang="en-US" smtClean="0"/>
              <a:pPr/>
              <a:t>16</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959515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p:txBody>
          <a:bodyPr/>
          <a:lstStyle/>
          <a:p>
            <a:fld id="{788CDBA2-41F2-4364-BD06-68710231B19D}" type="slidenum">
              <a:rPr lang="en-US" altLang="en-US" smtClean="0"/>
              <a:pPr/>
              <a:t>17</a:t>
            </a:fld>
            <a:endParaRPr lang="en-US" altLang="en-US" smtClean="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CA"/>
          </a:p>
        </p:txBody>
      </p:sp>
    </p:spTree>
    <p:extLst>
      <p:ext uri="{BB962C8B-B14F-4D97-AF65-F5344CB8AC3E}">
        <p14:creationId xmlns:p14="http://schemas.microsoft.com/office/powerpoint/2010/main" val="3123288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fld id="{4ED5AC58-E349-4C98-A6E3-3A2576FBFD09}" type="slidenum">
              <a:rPr lang="en-US" altLang="en-US" smtClean="0"/>
              <a:pPr/>
              <a:t>2</a:t>
            </a:fld>
            <a:endParaRPr lang="en-US" altLang="en-US" smtClean="0"/>
          </a:p>
        </p:txBody>
      </p:sp>
      <p:sp>
        <p:nvSpPr>
          <p:cNvPr id="18435" name="Notes Placeholder 2"/>
          <p:cNvSpPr>
            <a:spLocks noGrp="1"/>
          </p:cNvSpPr>
          <p:nvPr>
            <p:ph type="body" idx="1"/>
          </p:nvPr>
        </p:nvSpPr>
        <p:spPr/>
        <p:txBody>
          <a:bodyPr/>
          <a:lstStyle/>
          <a:p>
            <a:pPr>
              <a:spcBef>
                <a:spcPts val="0"/>
              </a:spcBef>
            </a:pPr>
            <a:r>
              <a:rPr lang="en-CA" altLang="en-US" noProof="0" dirty="0" smtClean="0"/>
              <a:t>2015 TEAM General Meeting.</a:t>
            </a:r>
          </a:p>
          <a:p>
            <a:pPr>
              <a:spcBef>
                <a:spcPts val="0"/>
              </a:spcBef>
            </a:pPr>
            <a:endParaRPr lang="en-CA" altLang="en-US" noProof="0" dirty="0" smtClean="0"/>
          </a:p>
          <a:p>
            <a:pPr>
              <a:spcBef>
                <a:spcPts val="0"/>
              </a:spcBef>
            </a:pPr>
            <a:r>
              <a:rPr lang="en-CA" altLang="en-US" noProof="0" dirty="0" smtClean="0"/>
              <a:t>Presenters:</a:t>
            </a:r>
          </a:p>
          <a:p>
            <a:pPr marL="627644" lvl="1" indent="-171176">
              <a:spcBef>
                <a:spcPts val="599"/>
              </a:spcBef>
              <a:buFont typeface="Arial" panose="020B0604020202020204" pitchFamily="34" charset="0"/>
              <a:buChar char="•"/>
            </a:pPr>
            <a:r>
              <a:rPr lang="en-CA" altLang="en-US" noProof="0" dirty="0" smtClean="0"/>
              <a:t>Misty Hughes Newman, President</a:t>
            </a:r>
          </a:p>
          <a:p>
            <a:pPr marL="627644" lvl="1" indent="-171176">
              <a:spcBef>
                <a:spcPts val="599"/>
              </a:spcBef>
              <a:buFont typeface="Arial" panose="020B0604020202020204" pitchFamily="34" charset="0"/>
              <a:buChar char="•"/>
            </a:pPr>
            <a:r>
              <a:rPr lang="en-CA" altLang="en-US" noProof="0" dirty="0" smtClean="0"/>
              <a:t>Bob Linsdell, Executive Director</a:t>
            </a:r>
          </a:p>
          <a:p>
            <a:pPr marL="627644" lvl="1" indent="-171176">
              <a:spcBef>
                <a:spcPts val="599"/>
              </a:spcBef>
              <a:buFont typeface="Arial" panose="020B0604020202020204" pitchFamily="34" charset="0"/>
              <a:buChar char="•"/>
            </a:pPr>
            <a:r>
              <a:rPr lang="en-CA" altLang="en-US" noProof="0" dirty="0" smtClean="0"/>
              <a:t>Wesley Emerson, Labour Relations Officer</a:t>
            </a:r>
          </a:p>
          <a:p>
            <a:pPr>
              <a:spcBef>
                <a:spcPts val="0"/>
              </a:spcBef>
            </a:pPr>
            <a:endParaRPr lang="en-CA" altLang="en-US" noProof="0" dirty="0" smtClean="0"/>
          </a:p>
          <a:p>
            <a:pPr>
              <a:spcBef>
                <a:spcPts val="0"/>
              </a:spcBef>
            </a:pPr>
            <a:endParaRPr lang="en-US" alt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890441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p:txBody>
          <a:bodyPr/>
          <a:lstStyle/>
          <a:p>
            <a:fld id="{A7BE962C-2F53-4B62-B41A-78BB69160E25}" type="slidenum">
              <a:rPr lang="en-US" altLang="en-US" smtClean="0"/>
              <a:pPr/>
              <a:t>3</a:t>
            </a:fld>
            <a:endParaRPr lang="en-US" altLang="en-US" smtClean="0"/>
          </a:p>
        </p:txBody>
      </p:sp>
      <p:sp>
        <p:nvSpPr>
          <p:cNvPr id="20484" name="Rectangle 3"/>
          <p:cNvSpPr>
            <a:spLocks noGrp="1" noChangeArrowheads="1"/>
          </p:cNvSpPr>
          <p:nvPr>
            <p:ph type="body" idx="1"/>
          </p:nvPr>
        </p:nvSpPr>
        <p:spPr/>
        <p:txBody>
          <a:bodyPr/>
          <a:lstStyle/>
          <a:p>
            <a:pPr>
              <a:spcBef>
                <a:spcPts val="0"/>
              </a:spcBef>
            </a:pPr>
            <a:r>
              <a:rPr lang="en-US" altLang="en-US" dirty="0" smtClean="0"/>
              <a:t>Elected volunteer Board:</a:t>
            </a:r>
            <a:endParaRPr lang="en-CA" altLang="en-US" dirty="0" smtClean="0"/>
          </a:p>
          <a:p>
            <a:pPr marL="627644" lvl="1" indent="-171176">
              <a:spcBef>
                <a:spcPts val="0"/>
              </a:spcBef>
              <a:buFont typeface="Arial" panose="020B0604020202020204" pitchFamily="34" charset="0"/>
              <a:buChar char="•"/>
            </a:pPr>
            <a:r>
              <a:rPr lang="en-CA" dirty="0" smtClean="0"/>
              <a:t>Misty Hughes-Newman, President</a:t>
            </a:r>
          </a:p>
          <a:p>
            <a:pPr marL="627644" lvl="1" indent="-171176">
              <a:spcBef>
                <a:spcPts val="0"/>
              </a:spcBef>
              <a:buFont typeface="Arial" panose="020B0604020202020204" pitchFamily="34" charset="0"/>
              <a:buChar char="•"/>
            </a:pPr>
            <a:r>
              <a:rPr lang="en-CA" dirty="0" smtClean="0"/>
              <a:t>Mike Taylor, Vice President</a:t>
            </a:r>
          </a:p>
          <a:p>
            <a:pPr marL="627644" lvl="1" indent="-171176">
              <a:spcBef>
                <a:spcPts val="0"/>
              </a:spcBef>
              <a:buFont typeface="Arial" panose="020B0604020202020204" pitchFamily="34" charset="0"/>
              <a:buChar char="•"/>
            </a:pPr>
            <a:r>
              <a:rPr lang="en-CA" dirty="0" smtClean="0"/>
              <a:t>Darlene Buan, Secretary</a:t>
            </a:r>
          </a:p>
          <a:p>
            <a:pPr marL="627644" lvl="1" indent="-171176">
              <a:spcBef>
                <a:spcPts val="0"/>
              </a:spcBef>
              <a:buFont typeface="Arial" panose="020B0604020202020204" pitchFamily="34" charset="0"/>
              <a:buChar char="•"/>
            </a:pPr>
            <a:r>
              <a:rPr lang="en-CA" dirty="0" smtClean="0"/>
              <a:t>Tobias Theobald, Treasurer</a:t>
            </a:r>
          </a:p>
          <a:p>
            <a:pPr marL="627644" lvl="1" indent="-171176">
              <a:spcBef>
                <a:spcPts val="0"/>
              </a:spcBef>
              <a:buFont typeface="Arial" panose="020B0604020202020204" pitchFamily="34" charset="0"/>
              <a:buChar char="•"/>
            </a:pPr>
            <a:r>
              <a:rPr lang="en-CA" dirty="0" smtClean="0"/>
              <a:t>Roland Pokorny</a:t>
            </a:r>
          </a:p>
          <a:p>
            <a:pPr marL="627644" lvl="1" indent="-171176">
              <a:spcBef>
                <a:spcPts val="0"/>
              </a:spcBef>
              <a:buFont typeface="Arial" panose="020B0604020202020204" pitchFamily="34" charset="0"/>
              <a:buChar char="•"/>
            </a:pPr>
            <a:r>
              <a:rPr lang="en-CA" dirty="0" smtClean="0"/>
              <a:t>Kristine </a:t>
            </a:r>
            <a:r>
              <a:rPr lang="en-CA" dirty="0" err="1" smtClean="0"/>
              <a:t>Knelson</a:t>
            </a:r>
            <a:endParaRPr lang="en-CA" dirty="0" smtClean="0"/>
          </a:p>
          <a:p>
            <a:pPr marL="627644" lvl="1" indent="-171176">
              <a:spcBef>
                <a:spcPts val="0"/>
              </a:spcBef>
              <a:buFont typeface="Arial" panose="020B0604020202020204" pitchFamily="34" charset="0"/>
              <a:buChar char="•"/>
            </a:pPr>
            <a:r>
              <a:rPr lang="en-CA" dirty="0" smtClean="0"/>
              <a:t>Kevin McClure, from Brandon, representing the regions</a:t>
            </a:r>
          </a:p>
          <a:p>
            <a:pPr marL="627644" lvl="1" indent="-171176">
              <a:spcBef>
                <a:spcPts val="0"/>
              </a:spcBef>
              <a:buFont typeface="Arial" panose="020B0604020202020204" pitchFamily="34" charset="0"/>
              <a:buChar char="•"/>
            </a:pPr>
            <a:r>
              <a:rPr lang="en-CA" dirty="0" smtClean="0"/>
              <a:t>Nicki Hughes</a:t>
            </a:r>
          </a:p>
          <a:p>
            <a:pPr marL="627644" lvl="1" indent="-171176">
              <a:spcBef>
                <a:spcPts val="0"/>
              </a:spcBef>
              <a:buFont typeface="Arial" panose="020B0604020202020204" pitchFamily="34" charset="0"/>
              <a:buChar char="•"/>
            </a:pPr>
            <a:r>
              <a:rPr lang="en-CA" dirty="0" smtClean="0"/>
              <a:t>Steven Holt</a:t>
            </a:r>
          </a:p>
          <a:p>
            <a:pPr lvl="1">
              <a:spcBef>
                <a:spcPts val="0"/>
              </a:spcBef>
            </a:pPr>
            <a:endParaRPr lang="en-CA" altLang="en-US" dirty="0" smtClean="0"/>
          </a:p>
          <a:p>
            <a:pPr>
              <a:spcBef>
                <a:spcPts val="0"/>
              </a:spcBef>
            </a:pPr>
            <a:r>
              <a:rPr lang="en-CA" altLang="en-US" dirty="0" smtClean="0"/>
              <a:t>In 2006, thro</a:t>
            </a:r>
            <a:r>
              <a:rPr lang="en-US" altLang="en-US" dirty="0" smtClean="0"/>
              <a:t>ugh a vote of the membership, we affiliated with International Federation of Professional and Technical Engineers.</a:t>
            </a:r>
          </a:p>
          <a:p>
            <a:pPr>
              <a:spcBef>
                <a:spcPts val="0"/>
              </a:spcBef>
            </a:pPr>
            <a:endParaRPr lang="en-CA" altLang="en-US" dirty="0" smtClean="0"/>
          </a:p>
          <a:p>
            <a:pPr>
              <a:spcBef>
                <a:spcPts val="0"/>
              </a:spcBef>
            </a:pPr>
            <a:r>
              <a:rPr lang="en-CA" altLang="en-US" dirty="0" smtClean="0"/>
              <a:t>A little about the </a:t>
            </a:r>
            <a:r>
              <a:rPr lang="en-CA" altLang="en-US" dirty="0" err="1" smtClean="0"/>
              <a:t>IFPT</a:t>
            </a:r>
            <a:r>
              <a:rPr lang="en-US" altLang="en-US" dirty="0" smtClean="0"/>
              <a:t>E:</a:t>
            </a:r>
          </a:p>
          <a:p>
            <a:pPr lvl="1">
              <a:spcBef>
                <a:spcPts val="0"/>
              </a:spcBef>
            </a:pPr>
            <a:r>
              <a:rPr lang="en-CA" altLang="en-US" dirty="0" smtClean="0"/>
              <a:t>They were established</a:t>
            </a:r>
            <a:r>
              <a:rPr lang="en-US" altLang="en-US" dirty="0" smtClean="0"/>
              <a:t> in 1918 in the US, and now have 9,500 members between here and Ontario.  Like TEAM, the groups are, professionals, managers, and supervisors.  One of the groups being the Managers and Professionals at the City of Winnipeg and the Winnipeg Regional Health Authority.</a:t>
            </a:r>
          </a:p>
          <a:p>
            <a:pPr lvl="1">
              <a:spcBef>
                <a:spcPts val="0"/>
              </a:spcBef>
            </a:pPr>
            <a:endParaRPr lang="en-CA" altLang="en-US" dirty="0" smtClean="0"/>
          </a:p>
          <a:p>
            <a:pPr>
              <a:spcBef>
                <a:spcPts val="0"/>
              </a:spcBef>
            </a:pPr>
            <a:r>
              <a:rPr lang="en-CA" altLang="en-US" dirty="0" smtClean="0"/>
              <a:t>Our office is just a few blocks south of MTS on </a:t>
            </a:r>
            <a:r>
              <a:rPr lang="en-US" altLang="en-US" dirty="0" smtClean="0"/>
              <a:t>Main Street, and we have four full-time staff:</a:t>
            </a:r>
          </a:p>
          <a:p>
            <a:pPr marL="627644" lvl="1" indent="-171176">
              <a:spcBef>
                <a:spcPts val="0"/>
              </a:spcBef>
              <a:buFont typeface="Arial" panose="020B0604020202020204" pitchFamily="34" charset="0"/>
              <a:buChar char="•"/>
            </a:pPr>
            <a:r>
              <a:rPr lang="en-CA" altLang="en-US" dirty="0" smtClean="0"/>
              <a:t>Bob Linsdell, </a:t>
            </a:r>
            <a:r>
              <a:rPr lang="en-US" altLang="en-US" dirty="0" smtClean="0"/>
              <a:t>Wesley Emerson, Erin Spenser, and Alma Cruz.</a:t>
            </a:r>
          </a:p>
          <a:p>
            <a:pPr marL="627644" lvl="1" indent="-171176">
              <a:spcBef>
                <a:spcPts val="0"/>
              </a:spcBef>
              <a:buFont typeface="Arial" panose="020B0604020202020204" pitchFamily="34" charset="0"/>
              <a:buChar char="•"/>
            </a:pPr>
            <a:r>
              <a:rPr lang="en-US" altLang="en-US" dirty="0" smtClean="0"/>
              <a:t>Also based at the TEAM office is Dee Gillies, our IFPTE Representative.</a:t>
            </a:r>
          </a:p>
          <a:p>
            <a:pPr>
              <a:spcBef>
                <a:spcPts val="0"/>
              </a:spcBef>
            </a:pPr>
            <a:endParaRPr lang="en-CA" altLang="en-US" dirty="0" smtClean="0"/>
          </a:p>
          <a:p>
            <a:pPr>
              <a:spcBef>
                <a:spcPts val="0"/>
              </a:spcBef>
            </a:pPr>
            <a:r>
              <a:rPr lang="en-US" altLang="en-US" dirty="0" smtClean="0"/>
              <a:t>Kris Saxberg, a partner at the law firm D’Arcy &amp; Deacon is our primary advisor on matters of the law.  He was one of the lead lawyers responsible for the win on the pension lawsuit.</a:t>
            </a:r>
          </a:p>
          <a:p>
            <a:pPr>
              <a:spcBef>
                <a:spcPts val="0"/>
              </a:spcBef>
            </a:pPr>
            <a:endParaRPr lang="en-US" altLang="en-US" dirty="0" smtClean="0"/>
          </a:p>
          <a:p>
            <a:pPr>
              <a:spcBef>
                <a:spcPts val="0"/>
              </a:spcBef>
            </a:pPr>
            <a:r>
              <a:rPr lang="en-CA" altLang="en-US" dirty="0" smtClean="0"/>
              <a:t>As a benefit to TEAM, D'Arcy &amp; Deacon provides discounted</a:t>
            </a:r>
            <a:r>
              <a:rPr lang="en-US" altLang="en-US" dirty="0" smtClean="0"/>
              <a:t> legal services to our members.</a:t>
            </a:r>
          </a:p>
          <a:p>
            <a:pPr>
              <a:spcBef>
                <a:spcPts val="0"/>
              </a:spcBef>
            </a:pPr>
            <a:endParaRPr lang="en-US" altLang="en-US" dirty="0" smtClean="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751441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970939" y="8829968"/>
            <a:ext cx="3037840" cy="466434"/>
          </a:xfrm>
          <a:prstGeom prst="rect">
            <a:avLst/>
          </a:prstGeom>
          <a:noFill/>
          <a:ln w="9525">
            <a:noFill/>
            <a:miter lim="800000"/>
            <a:headEnd/>
            <a:tailEnd/>
          </a:ln>
        </p:spPr>
        <p:txBody>
          <a:bodyPr lIns="93175" tIns="46587" rIns="93175" bIns="46587" anchor="b"/>
          <a:lstStyle/>
          <a:p>
            <a:pPr algn="r"/>
            <a:fld id="{59C1B2DF-0744-4CBF-833F-A27C00808B3F}" type="slidenum">
              <a:rPr lang="en-US" altLang="en-US" sz="1200"/>
              <a:pPr algn="r"/>
              <a:t>4</a:t>
            </a:fld>
            <a:endParaRPr lang="en-US" altLang="en-US" sz="1200"/>
          </a:p>
        </p:txBody>
      </p:sp>
      <p:sp>
        <p:nvSpPr>
          <p:cNvPr id="22532" name="Rectangle 3"/>
          <p:cNvSpPr>
            <a:spLocks noGrp="1" noChangeArrowheads="1"/>
          </p:cNvSpPr>
          <p:nvPr>
            <p:ph type="body" idx="1"/>
          </p:nvPr>
        </p:nvSpPr>
        <p:spPr>
          <a:xfrm>
            <a:off x="701040" y="4473892"/>
            <a:ext cx="5608320" cy="4356075"/>
          </a:xfrm>
        </p:spPr>
        <p:txBody>
          <a:bodyPr/>
          <a:lstStyle/>
          <a:p>
            <a:pPr>
              <a:spcBef>
                <a:spcPts val="0"/>
              </a:spcBef>
            </a:pPr>
            <a:r>
              <a:rPr lang="en-CA" altLang="en-US" dirty="0" smtClean="0"/>
              <a:t>Member participation is critical to </a:t>
            </a:r>
            <a:r>
              <a:rPr lang="en-CA" altLang="en-US" dirty="0" err="1" smtClean="0"/>
              <a:t>TE</a:t>
            </a:r>
            <a:r>
              <a:rPr lang="en-US" altLang="en-US" dirty="0" smtClean="0"/>
              <a:t>AM’s effectiveness in the workplace and at the negotiating table.</a:t>
            </a:r>
          </a:p>
          <a:p>
            <a:pPr>
              <a:spcBef>
                <a:spcPts val="0"/>
              </a:spcBef>
            </a:pPr>
            <a:endParaRPr lang="en-CA" altLang="en-US" dirty="0" smtClean="0"/>
          </a:p>
          <a:p>
            <a:pPr>
              <a:spcBef>
                <a:spcPts val="0"/>
              </a:spcBef>
            </a:pPr>
            <a:r>
              <a:rPr lang="en-CA" altLang="en-US" dirty="0" smtClean="0"/>
              <a:t>If you have concerns about what you</a:t>
            </a:r>
            <a:r>
              <a:rPr lang="en-US" altLang="en-US" dirty="0" smtClean="0"/>
              <a:t>’re seeing or experiencing in the workplace, don’t hesitate to call the TEAM office.</a:t>
            </a:r>
          </a:p>
          <a:p>
            <a:pPr>
              <a:spcBef>
                <a:spcPts val="0"/>
              </a:spcBef>
            </a:pPr>
            <a:endParaRPr lang="en-CA" altLang="en-US" dirty="0" smtClean="0"/>
          </a:p>
          <a:p>
            <a:pPr>
              <a:spcBef>
                <a:spcPts val="0"/>
              </a:spcBef>
            </a:pPr>
            <a:r>
              <a:rPr lang="en-US" altLang="en-US" dirty="0" smtClean="0"/>
              <a:t>Providing us with feedback is important in shaping where we focus our efforts, through the surveys, focus groups, meetings, and ultimately voting Yes or No for a tentative Collective Agreement.</a:t>
            </a:r>
            <a:endParaRPr lang="en-CA" altLang="en-US" dirty="0" smtClean="0"/>
          </a:p>
          <a:p>
            <a:pPr>
              <a:spcBef>
                <a:spcPts val="0"/>
              </a:spcBef>
            </a:pPr>
            <a:endParaRPr lang="en-CA" altLang="en-US" dirty="0" smtClean="0"/>
          </a:p>
          <a:p>
            <a:pPr>
              <a:spcBef>
                <a:spcPts val="0"/>
              </a:spcBef>
            </a:pPr>
            <a:r>
              <a:rPr lang="en-CA" altLang="en-US" dirty="0" smtClean="0"/>
              <a:t>We have members on the Health and Safety Committees who </a:t>
            </a:r>
            <a:r>
              <a:rPr lang="en-US" altLang="en-US" dirty="0" smtClean="0"/>
              <a:t>ensure our work areas are safe, so that we all go home at the end of the day.</a:t>
            </a:r>
          </a:p>
          <a:p>
            <a:pPr>
              <a:spcBef>
                <a:spcPts val="0"/>
              </a:spcBef>
            </a:pPr>
            <a:endParaRPr lang="en-CA" altLang="en-US" dirty="0" smtClean="0"/>
          </a:p>
          <a:p>
            <a:pPr>
              <a:spcBef>
                <a:spcPts val="0"/>
              </a:spcBef>
            </a:pPr>
            <a:r>
              <a:rPr lang="en-CA" altLang="en-US" dirty="0" smtClean="0"/>
              <a:t>The Communication </a:t>
            </a:r>
            <a:r>
              <a:rPr lang="en-US" altLang="en-US" dirty="0" smtClean="0"/>
              <a:t>Action Representatives (CARs) will play an important role in the upcoming negotiations.  </a:t>
            </a:r>
            <a:r>
              <a:rPr lang="en-CA" altLang="en-US" dirty="0" smtClean="0"/>
              <a:t>Also for negotiations, we have </a:t>
            </a:r>
            <a:r>
              <a:rPr lang="en-US" altLang="en-US" dirty="0" smtClean="0"/>
              <a:t>a Bargaining Committee and Negotiating Committee. The Bargaining Committee help develop the proposals, the Negotiating Committee meet with the Company to push for a deal that is fair to our members and makes MTS a better place to work.</a:t>
            </a:r>
          </a:p>
          <a:p>
            <a:pPr>
              <a:spcBef>
                <a:spcPts val="0"/>
              </a:spcBef>
            </a:pPr>
            <a:endParaRPr lang="en-US" altLang="en-US" dirty="0" smtClean="0"/>
          </a:p>
          <a:p>
            <a:pPr>
              <a:spcBef>
                <a:spcPts val="0"/>
              </a:spcBef>
            </a:pPr>
            <a:r>
              <a:rPr lang="en-US" altLang="en-US" dirty="0" smtClean="0"/>
              <a:t>This year we held the Take-a-Break barbeques in support of the United Way.  The BBQs were held in at Erin, McGillivray, Corydon, Osborne, the Ball park, and in Brandon.  Thank you for your generosity.</a:t>
            </a:r>
          </a:p>
        </p:txBody>
      </p:sp>
      <p:sp>
        <p:nvSpPr>
          <p:cNvPr id="3" name="Slide Image Placeholder 2"/>
          <p:cNvSpPr>
            <a:spLocks noGrp="1" noRot="1" noChangeAspect="1"/>
          </p:cNvSpPr>
          <p:nvPr>
            <p:ph type="sldImg"/>
          </p:nvPr>
        </p:nvSpPr>
        <p:spPr/>
      </p:sp>
    </p:spTree>
    <p:extLst>
      <p:ext uri="{BB962C8B-B14F-4D97-AF65-F5344CB8AC3E}">
        <p14:creationId xmlns:p14="http://schemas.microsoft.com/office/powerpoint/2010/main" val="1813343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3970939" y="8829968"/>
            <a:ext cx="3037840" cy="466434"/>
          </a:xfrm>
          <a:prstGeom prst="rect">
            <a:avLst/>
          </a:prstGeom>
          <a:noFill/>
          <a:ln w="9525">
            <a:noFill/>
            <a:miter lim="800000"/>
            <a:headEnd/>
            <a:tailEnd/>
          </a:ln>
        </p:spPr>
        <p:txBody>
          <a:bodyPr lIns="93175" tIns="46587" rIns="93175" bIns="46587" anchor="b"/>
          <a:lstStyle/>
          <a:p>
            <a:pPr algn="r"/>
            <a:fld id="{207920CE-E03B-434A-83B4-C500BFAC3EA4}" type="slidenum">
              <a:rPr lang="en-US" altLang="en-US" sz="1200"/>
              <a:pPr algn="r"/>
              <a:t>5</a:t>
            </a:fld>
            <a:endParaRPr lang="en-US" altLang="en-US" sz="1200"/>
          </a:p>
        </p:txBody>
      </p:sp>
      <p:sp>
        <p:nvSpPr>
          <p:cNvPr id="24580" name="Rectangle 3"/>
          <p:cNvSpPr>
            <a:spLocks noGrp="1" noChangeArrowheads="1"/>
          </p:cNvSpPr>
          <p:nvPr>
            <p:ph type="body" idx="1"/>
          </p:nvPr>
        </p:nvSpPr>
        <p:spPr/>
        <p:txBody>
          <a:bodyPr/>
          <a:lstStyle/>
          <a:p>
            <a:pPr>
              <a:spcBef>
                <a:spcPts val="0"/>
              </a:spcBef>
            </a:pPr>
            <a:r>
              <a:rPr lang="en-CA" altLang="en-US" noProof="0" dirty="0" smtClean="0"/>
              <a:t>TEAM and the IFPTE believe that professionals are looking for more from their unions, in particular as employers cut costs and invest less in training, and look to lower-cost alternatives to in-person training, or even stopping training altogether.</a:t>
            </a:r>
          </a:p>
          <a:p>
            <a:pPr>
              <a:spcBef>
                <a:spcPts val="0"/>
              </a:spcBef>
            </a:pPr>
            <a:endParaRPr lang="en-CA" altLang="en-US" noProof="0" dirty="0" smtClean="0"/>
          </a:p>
          <a:p>
            <a:pPr>
              <a:spcBef>
                <a:spcPts val="0"/>
              </a:spcBef>
            </a:pPr>
            <a:r>
              <a:rPr lang="en-CA" altLang="en-US" noProof="0" dirty="0" smtClean="0"/>
              <a:t>This year we ran the highly recommended Linton Sellen five-day and two two-day leadership courses.  Both courses have required our members to give up a day or two of their weekends, which is not a small ask, but it does demonstrate their desire and commitment to learn something new.</a:t>
            </a:r>
          </a:p>
          <a:p>
            <a:pPr>
              <a:spcBef>
                <a:spcPts val="0"/>
              </a:spcBef>
            </a:pPr>
            <a:endParaRPr lang="en-CA" altLang="en-US" noProof="0" dirty="0" smtClean="0"/>
          </a:p>
          <a:p>
            <a:pPr>
              <a:spcBef>
                <a:spcPts val="0"/>
              </a:spcBef>
            </a:pPr>
            <a:r>
              <a:rPr lang="en-CA" altLang="en-US" noProof="0" dirty="0" smtClean="0"/>
              <a:t>We presented scholarship awards to four members, and to the children of four of our members to help with the cost of further education.</a:t>
            </a:r>
          </a:p>
          <a:p>
            <a:pPr>
              <a:spcBef>
                <a:spcPts val="0"/>
              </a:spcBef>
            </a:pPr>
            <a:endParaRPr lang="en-CA" altLang="en-US" noProof="0" dirty="0" smtClean="0"/>
          </a:p>
          <a:p>
            <a:pPr>
              <a:spcBef>
                <a:spcPts val="0"/>
              </a:spcBef>
            </a:pPr>
            <a:r>
              <a:rPr lang="en-CA" altLang="en-US" noProof="0" dirty="0" smtClean="0"/>
              <a:t>A number of members on the Health and Safety Committees will be attending the Manitoba Federation of Labour Health and Safety Conference this month.</a:t>
            </a:r>
          </a:p>
          <a:p>
            <a:pPr>
              <a:spcBef>
                <a:spcPts val="0"/>
              </a:spcBef>
            </a:pPr>
            <a:endParaRPr lang="en-CA" altLang="en-US" noProof="0" dirty="0" smtClean="0"/>
          </a:p>
          <a:p>
            <a:pPr>
              <a:spcBef>
                <a:spcPts val="0"/>
              </a:spcBef>
            </a:pPr>
            <a:r>
              <a:rPr lang="en-CA" altLang="en-US" noProof="0" dirty="0" smtClean="0"/>
              <a:t>We sent members to the labour law conference in Winnipeg.</a:t>
            </a:r>
          </a:p>
          <a:p>
            <a:pPr>
              <a:spcBef>
                <a:spcPts val="0"/>
              </a:spcBef>
            </a:pPr>
            <a:endParaRPr lang="en-CA" altLang="en-US" noProof="0" dirty="0" smtClean="0"/>
          </a:p>
          <a:p>
            <a:pPr>
              <a:spcBef>
                <a:spcPts val="0"/>
              </a:spcBef>
            </a:pPr>
            <a:r>
              <a:rPr lang="en-CA" altLang="en-US" noProof="0" dirty="0" smtClean="0"/>
              <a:t>Training is available to our Pension Committee Representatives.  We have two Reps, Bob Linsdell for the DB plan, and Will Kempan for the DC plan.</a:t>
            </a:r>
          </a:p>
          <a:p>
            <a:pPr>
              <a:spcBef>
                <a:spcPts val="0"/>
              </a:spcBef>
            </a:pPr>
            <a:endParaRPr lang="en-CA" altLang="en-US" noProof="0" dirty="0" smtClean="0"/>
          </a:p>
          <a:p>
            <a:pPr>
              <a:spcBef>
                <a:spcPts val="0"/>
              </a:spcBef>
            </a:pPr>
            <a:r>
              <a:rPr lang="en-CA" altLang="en-US" noProof="0" dirty="0" smtClean="0"/>
              <a:t>There were two conventions this year.  The IFPTE Convention and the Manitoba Federation of Labour.  Both provided an opportunity to learn about trends in employment law and the impact politics and trade agreements can have on jobs here at home.</a:t>
            </a:r>
          </a:p>
          <a:p>
            <a:pPr>
              <a:spcBef>
                <a:spcPts val="0"/>
              </a:spcBef>
            </a:pPr>
            <a:endParaRPr lang="en-CA" altLang="en-US" noProof="0" dirty="0" smtClean="0"/>
          </a:p>
          <a:p>
            <a:pPr>
              <a:spcBef>
                <a:spcPts val="0"/>
              </a:spcBef>
            </a:pPr>
            <a:r>
              <a:rPr lang="en-CA" altLang="en-US" noProof="0" dirty="0" smtClean="0"/>
              <a:t>We provide training specific to members who sit on the TEAM Board.  We count on them to be good stewards of our money, and act in the best interests of the membership, as they always do.</a:t>
            </a:r>
          </a:p>
          <a:p>
            <a:pPr>
              <a:spcBef>
                <a:spcPts val="0"/>
              </a:spcBef>
            </a:pPr>
            <a:endParaRPr lang="en-CA" altLang="en-US" noProof="0" dirty="0" smtClean="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31793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p:txBody>
          <a:bodyPr/>
          <a:lstStyle/>
          <a:p>
            <a:fld id="{3065A9C1-2E55-4C72-831F-A1D4D9720457}" type="slidenum">
              <a:rPr lang="en-US" altLang="en-US" smtClean="0"/>
              <a:pPr/>
              <a:t>6</a:t>
            </a:fld>
            <a:endParaRPr lang="en-US" altLang="en-US" smtClean="0"/>
          </a:p>
        </p:txBody>
      </p:sp>
      <p:sp>
        <p:nvSpPr>
          <p:cNvPr id="26628" name="Rectangle 3"/>
          <p:cNvSpPr>
            <a:spLocks noGrp="1" noChangeArrowheads="1"/>
          </p:cNvSpPr>
          <p:nvPr>
            <p:ph type="body" idx="1"/>
          </p:nvPr>
        </p:nvSpPr>
        <p:spPr/>
        <p:txBody>
          <a:bodyPr/>
          <a:lstStyle/>
          <a:p>
            <a:pPr>
              <a:spcBef>
                <a:spcPts val="0"/>
              </a:spcBef>
            </a:pPr>
            <a:r>
              <a:rPr lang="en-CA" altLang="en-US" dirty="0" smtClean="0"/>
              <a:t>Each year the Finance Committee, which is a subs</a:t>
            </a:r>
            <a:r>
              <a:rPr lang="en-US" altLang="en-US" dirty="0" smtClean="0"/>
              <a:t>et of the Board including the Treasurer and the Executive Director,</a:t>
            </a:r>
            <a:r>
              <a:rPr lang="en-CA" altLang="en-US" dirty="0" smtClean="0"/>
              <a:t> </a:t>
            </a:r>
            <a:r>
              <a:rPr lang="en-US" altLang="en-US" dirty="0" smtClean="0"/>
              <a:t>look at the previous year’s expenses, consider what we plan to do in the coming year, and develop a budget.  The budget is presented to the Board.  Questions are asked, refinements may be required, and then the Board gives their approval.</a:t>
            </a:r>
          </a:p>
          <a:p>
            <a:pPr>
              <a:spcBef>
                <a:spcPts val="0"/>
              </a:spcBef>
            </a:pPr>
            <a:endParaRPr lang="en-CA" altLang="en-US" dirty="0" smtClean="0"/>
          </a:p>
          <a:p>
            <a:pPr>
              <a:spcBef>
                <a:spcPts val="0"/>
              </a:spcBef>
            </a:pPr>
            <a:r>
              <a:rPr lang="en-CA" altLang="en-US" dirty="0" smtClean="0"/>
              <a:t>The Board are required by our constitution to meet at least six times</a:t>
            </a:r>
            <a:r>
              <a:rPr lang="en-US" altLang="en-US" dirty="0" smtClean="0"/>
              <a:t> a year.  The year-to-date Financial Statement is reviewed at each meeting.</a:t>
            </a:r>
          </a:p>
          <a:p>
            <a:pPr>
              <a:spcBef>
                <a:spcPts val="0"/>
              </a:spcBef>
            </a:pPr>
            <a:endParaRPr lang="en-CA" altLang="en-US" dirty="0" smtClean="0"/>
          </a:p>
          <a:p>
            <a:pPr>
              <a:spcBef>
                <a:spcPts val="0"/>
              </a:spcBef>
            </a:pPr>
            <a:r>
              <a:rPr lang="en-US" altLang="en-US" dirty="0" smtClean="0"/>
              <a:t>For the bulk of TEAM’s funds we have pursued a low risk investment strategy, one that enables relatively easy access to the funds in the event we need to respond to a major event that affects our members, such as a strike or lockout.</a:t>
            </a:r>
          </a:p>
          <a:p>
            <a:pPr>
              <a:spcBef>
                <a:spcPts val="0"/>
              </a:spcBef>
            </a:pPr>
            <a:endParaRPr lang="en-CA" altLang="en-US" dirty="0" smtClean="0"/>
          </a:p>
          <a:p>
            <a:pPr>
              <a:spcBef>
                <a:spcPts val="0"/>
              </a:spcBef>
            </a:pPr>
            <a:r>
              <a:rPr lang="en-CA" altLang="en-US" dirty="0" smtClean="0"/>
              <a:t>Our accounts are audited by ON Business Chartered Accountants, Winnipeg.</a:t>
            </a:r>
          </a:p>
          <a:p>
            <a:pPr>
              <a:spcBef>
                <a:spcPts val="0"/>
              </a:spcBef>
            </a:pPr>
            <a:endParaRPr lang="en-CA" altLang="en-US" dirty="0"/>
          </a:p>
        </p:txBody>
      </p:sp>
      <p:sp>
        <p:nvSpPr>
          <p:cNvPr id="10" name="Slide Image Placeholder 9"/>
          <p:cNvSpPr>
            <a:spLocks noGrp="1" noRot="1" noChangeAspect="1"/>
          </p:cNvSpPr>
          <p:nvPr>
            <p:ph type="sldImg"/>
          </p:nvPr>
        </p:nvSpPr>
        <p:spPr/>
      </p:sp>
    </p:spTree>
    <p:extLst>
      <p:ext uri="{BB962C8B-B14F-4D97-AF65-F5344CB8AC3E}">
        <p14:creationId xmlns:p14="http://schemas.microsoft.com/office/powerpoint/2010/main" val="1586766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970939" y="8829968"/>
            <a:ext cx="3037840" cy="466434"/>
          </a:xfrm>
          <a:prstGeom prst="rect">
            <a:avLst/>
          </a:prstGeom>
          <a:noFill/>
          <a:ln w="9525">
            <a:noFill/>
            <a:miter lim="800000"/>
            <a:headEnd/>
            <a:tailEnd/>
          </a:ln>
        </p:spPr>
        <p:txBody>
          <a:bodyPr lIns="93175" tIns="46587" rIns="93175" bIns="46587" anchor="b"/>
          <a:lstStyle/>
          <a:p>
            <a:pPr algn="r"/>
            <a:fld id="{71FAC955-C72B-4B39-B0CD-963EFC6E438B}" type="slidenum">
              <a:rPr lang="en-US" altLang="en-US" sz="1200"/>
              <a:pPr algn="r"/>
              <a:t>7</a:t>
            </a:fld>
            <a:endParaRPr lang="en-US" altLang="en-US" sz="1200"/>
          </a:p>
        </p:txBody>
      </p:sp>
      <p:sp>
        <p:nvSpPr>
          <p:cNvPr id="28676" name="Rectangle 3"/>
          <p:cNvSpPr>
            <a:spLocks noGrp="1" noChangeArrowheads="1"/>
          </p:cNvSpPr>
          <p:nvPr>
            <p:ph type="body" idx="1"/>
          </p:nvPr>
        </p:nvSpPr>
        <p:spPr>
          <a:xfrm>
            <a:off x="701040" y="4473892"/>
            <a:ext cx="5608320" cy="3907544"/>
          </a:xfrm>
        </p:spPr>
        <p:txBody>
          <a:bodyPr/>
          <a:lstStyle/>
          <a:p>
            <a:pPr>
              <a:spcBef>
                <a:spcPts val="0"/>
              </a:spcBef>
            </a:pPr>
            <a:r>
              <a:rPr lang="en-CA" altLang="en-US" dirty="0" smtClean="0"/>
              <a:t>Key points of the audited Financial Statements for 2014:</a:t>
            </a:r>
          </a:p>
          <a:p>
            <a:pPr>
              <a:spcBef>
                <a:spcPts val="0"/>
              </a:spcBef>
            </a:pPr>
            <a:endParaRPr lang="en-CA" altLang="en-US" dirty="0" smtClean="0"/>
          </a:p>
          <a:p>
            <a:pPr>
              <a:spcBef>
                <a:spcPts val="0"/>
              </a:spcBef>
            </a:pPr>
            <a:r>
              <a:rPr lang="en-CA" altLang="en-US" dirty="0" smtClean="0"/>
              <a:t>Income is mostly made up of Member Dues, dues from the Company for contractors, and interest and dividends.</a:t>
            </a:r>
          </a:p>
          <a:p>
            <a:pPr>
              <a:spcBef>
                <a:spcPts val="0"/>
              </a:spcBef>
            </a:pPr>
            <a:endParaRPr lang="en-CA" altLang="en-US" dirty="0" smtClean="0"/>
          </a:p>
          <a:p>
            <a:pPr>
              <a:spcBef>
                <a:spcPts val="0"/>
              </a:spcBef>
            </a:pPr>
            <a:r>
              <a:rPr lang="en-CA" altLang="en-US" dirty="0" smtClean="0"/>
              <a:t>Expenses include such things as the office lease, staff salaries, legal, arbitration and experts fees, telecommunications services (MTS of course</a:t>
            </a:r>
            <a:r>
              <a:rPr lang="en-US" altLang="en-US" dirty="0" smtClean="0"/>
              <a:t>)</a:t>
            </a:r>
            <a:r>
              <a:rPr lang="en-CA" altLang="en-US" dirty="0" smtClean="0"/>
              <a:t>, membership meetings and events.  The expense figure shown </a:t>
            </a:r>
            <a:r>
              <a:rPr lang="en-US" altLang="en-US" dirty="0" smtClean="0"/>
              <a:t>includes $355,000 for implementation of the DB pension award.</a:t>
            </a:r>
          </a:p>
          <a:p>
            <a:pPr>
              <a:spcBef>
                <a:spcPts val="0"/>
              </a:spcBef>
            </a:pPr>
            <a:endParaRPr lang="en-CA" altLang="en-US" dirty="0" smtClean="0"/>
          </a:p>
          <a:p>
            <a:pPr>
              <a:spcBef>
                <a:spcPts val="0"/>
              </a:spcBef>
            </a:pPr>
            <a:r>
              <a:rPr lang="en-CA" altLang="en-US" dirty="0" smtClean="0"/>
              <a:t>The almost $1.5</a:t>
            </a:r>
            <a:r>
              <a:rPr lang="en-US" altLang="en-US" dirty="0" smtClean="0"/>
              <a:t>M in recovered legal fees was full reimbursement for our legal and expert fees relating to the pension lawsuit, as awarded by the Supreme Court of Canada.</a:t>
            </a:r>
            <a:endParaRPr lang="en-CA" altLang="en-US" dirty="0" smtClean="0"/>
          </a:p>
          <a:p>
            <a:pPr>
              <a:spcBef>
                <a:spcPts val="0"/>
              </a:spcBef>
            </a:pPr>
            <a:endParaRPr lang="en-CA" altLang="en-US" dirty="0" smtClean="0"/>
          </a:p>
          <a:p>
            <a:pPr>
              <a:spcBef>
                <a:spcPts val="0"/>
              </a:spcBef>
            </a:pPr>
            <a:r>
              <a:rPr lang="en-CA" altLang="en-US" dirty="0" smtClean="0"/>
              <a:t>The General Fund includes cash, short and long term investments, marketable securities and accounts receivable.</a:t>
            </a:r>
          </a:p>
          <a:p>
            <a:pPr>
              <a:spcBef>
                <a:spcPts val="0"/>
              </a:spcBef>
            </a:pPr>
            <a:endParaRPr lang="en-CA" altLang="en-US" dirty="0" smtClean="0"/>
          </a:p>
          <a:p>
            <a:pPr>
              <a:spcBef>
                <a:spcPts val="0"/>
              </a:spcBef>
            </a:pPr>
            <a:r>
              <a:rPr lang="en-CA" altLang="en-US" dirty="0" smtClean="0"/>
              <a:t>The Defence Fund is for fighting major issues including providing members with strike or lockout pay should it ever become necessary.  Each payday at least 13% of the dues received is transferred into the defence fund.</a:t>
            </a:r>
          </a:p>
          <a:p>
            <a:pPr>
              <a:spcBef>
                <a:spcPts val="0"/>
              </a:spcBef>
            </a:pPr>
            <a:endParaRPr lang="en-CA" altLang="en-US" dirty="0" smtClean="0"/>
          </a:p>
        </p:txBody>
      </p:sp>
      <p:sp>
        <p:nvSpPr>
          <p:cNvPr id="3" name="Slide Image Placeholder 2"/>
          <p:cNvSpPr>
            <a:spLocks noGrp="1" noRot="1" noChangeAspect="1"/>
          </p:cNvSpPr>
          <p:nvPr>
            <p:ph type="sldImg"/>
          </p:nvPr>
        </p:nvSpPr>
        <p:spPr/>
      </p:sp>
    </p:spTree>
    <p:extLst>
      <p:ext uri="{BB962C8B-B14F-4D97-AF65-F5344CB8AC3E}">
        <p14:creationId xmlns:p14="http://schemas.microsoft.com/office/powerpoint/2010/main" val="4262990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p:txBody>
          <a:bodyPr/>
          <a:lstStyle/>
          <a:p>
            <a:fld id="{2524D36A-8960-480B-A7FA-BD257CDB2C4D}" type="slidenum">
              <a:rPr lang="en-US" altLang="en-US" smtClean="0"/>
              <a:pPr/>
              <a:t>8</a:t>
            </a:fld>
            <a:endParaRPr lang="en-US" altLang="en-US" smtClean="0"/>
          </a:p>
        </p:txBody>
      </p:sp>
      <p:sp>
        <p:nvSpPr>
          <p:cNvPr id="30724" name="Rectangle 3"/>
          <p:cNvSpPr>
            <a:spLocks noGrp="1" noChangeArrowheads="1"/>
          </p:cNvSpPr>
          <p:nvPr>
            <p:ph type="body" idx="1"/>
          </p:nvPr>
        </p:nvSpPr>
        <p:spPr/>
        <p:txBody>
          <a:bodyPr/>
          <a:lstStyle/>
          <a:p>
            <a:pPr>
              <a:spcBef>
                <a:spcPts val="0"/>
              </a:spcBef>
            </a:pPr>
            <a:r>
              <a:rPr lang="en-CA" altLang="en-US" dirty="0" smtClean="0"/>
              <a:t>The Executive Director is responsible for the day-to-day operations of the TEAM office.</a:t>
            </a:r>
          </a:p>
          <a:p>
            <a:pPr>
              <a:spcBef>
                <a:spcPts val="0"/>
              </a:spcBef>
            </a:pPr>
            <a:endParaRPr lang="en-CA" altLang="en-US" dirty="0" smtClean="0"/>
          </a:p>
          <a:p>
            <a:pPr>
              <a:spcBef>
                <a:spcPts val="0"/>
              </a:spcBef>
            </a:pPr>
            <a:r>
              <a:rPr lang="en-CA" altLang="en-US" dirty="0" smtClean="0"/>
              <a:t>Board Meeting minutes and reports are on the TEAM website under News / Board Meetings.  These documents provide further insight into the work done by TEAM, the services provided to members, and the array of issues dealt with.</a:t>
            </a:r>
          </a:p>
          <a:p>
            <a:pPr>
              <a:spcBef>
                <a:spcPts val="0"/>
              </a:spcBef>
            </a:pPr>
            <a:endParaRPr lang="en-CA" altLang="en-US" dirty="0" smtClean="0"/>
          </a:p>
          <a:p>
            <a:pPr>
              <a:spcBef>
                <a:spcPts val="0"/>
              </a:spcBef>
            </a:pPr>
            <a:r>
              <a:rPr lang="en-CA" altLang="en-US" dirty="0" smtClean="0"/>
              <a:t>For the most part, the Pension Award monies, which was $140 million dollars, has now been distributed. At the last update there was around $8 million still to be distributed. 70% of which is earmarked for estates of deceased plan members.</a:t>
            </a:r>
          </a:p>
          <a:p>
            <a:pPr>
              <a:spcBef>
                <a:spcPts val="0"/>
              </a:spcBef>
            </a:pPr>
            <a:endParaRPr lang="en-CA" altLang="en-US" dirty="0" smtClean="0"/>
          </a:p>
          <a:p>
            <a:pPr>
              <a:spcBef>
                <a:spcPts val="0"/>
              </a:spcBef>
            </a:pPr>
            <a:r>
              <a:rPr lang="en-CA" altLang="en-US" dirty="0" smtClean="0"/>
              <a:t>The remaining undistributed money is for people who have yet to be located.  An agency has been engaged to try and find them.</a:t>
            </a:r>
          </a:p>
          <a:p>
            <a:pPr>
              <a:spcBef>
                <a:spcPts val="0"/>
              </a:spcBef>
            </a:pPr>
            <a:endParaRPr lang="en-CA" altLang="en-US" dirty="0" smtClean="0"/>
          </a:p>
          <a:p>
            <a:pPr>
              <a:spcBef>
                <a:spcPts val="0"/>
              </a:spcBef>
            </a:pPr>
            <a:r>
              <a:rPr lang="en-CA" altLang="en-US" dirty="0" smtClean="0"/>
              <a:t>TEAM continues to assist members with complaints. Fifty since this time last year, on matters around Pay and benefits, sales bonuses and overtime, Acting Appointments, Position ratings and re-evaluations, hours of work, working from home, and micro-management.  We work on many of these issues directly with the member, offering advice on how to approach the matter with their manager or submit a respectful workplace complaint.</a:t>
            </a:r>
          </a:p>
          <a:p>
            <a:pPr>
              <a:spcBef>
                <a:spcPts val="0"/>
              </a:spcBef>
            </a:pPr>
            <a:endParaRPr lang="en-CA" altLang="en-US" dirty="0" smtClean="0"/>
          </a:p>
          <a:p>
            <a:pPr>
              <a:spcBef>
                <a:spcPts val="0"/>
              </a:spcBef>
            </a:pPr>
            <a:r>
              <a:rPr lang="en-CA" altLang="en-US" dirty="0" smtClean="0"/>
              <a:t>Any problem that cannot be resolved at the complaint stage may progress to a formal Grievance, and then to Arbitration.</a:t>
            </a:r>
          </a:p>
          <a:p>
            <a:pPr>
              <a:spcBef>
                <a:spcPts val="0"/>
              </a:spcBef>
            </a:pPr>
            <a:endParaRPr lang="en-CA" altLang="en-US" dirty="0" smtClean="0"/>
          </a:p>
          <a:p>
            <a:pPr>
              <a:spcBef>
                <a:spcPts val="0"/>
              </a:spcBef>
            </a:pPr>
            <a:r>
              <a:rPr lang="en-CA" altLang="en-US" dirty="0" smtClean="0"/>
              <a:t>We also assist members with complaints on a protected ground under the Canadian Human Rights Act.  The bottom bullet relates to a complaint stemming form a layoff in 2007.  We were successful at the Tribunal and the member wrote and thanked TEAM for staying the course through to the end, and that she hoped MTS wouldn’t do the same to anyone else.</a:t>
            </a:r>
          </a:p>
          <a:p>
            <a:pPr>
              <a:spcBef>
                <a:spcPts val="0"/>
              </a:spcBef>
            </a:pPr>
            <a:endParaRPr lang="en-CA" alt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523027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p:txBody>
          <a:bodyPr/>
          <a:lstStyle/>
          <a:p>
            <a:fld id="{24CED1F6-05F9-4B4B-A5E5-B8A58DE07D85}" type="slidenum">
              <a:rPr lang="en-US" altLang="en-US" smtClean="0"/>
              <a:pPr/>
              <a:t>9</a:t>
            </a:fld>
            <a:endParaRPr lang="en-US" altLang="en-US" smtClean="0"/>
          </a:p>
        </p:txBody>
      </p:sp>
      <p:sp>
        <p:nvSpPr>
          <p:cNvPr id="32772" name="Rectangle 3"/>
          <p:cNvSpPr>
            <a:spLocks noGrp="1" noChangeArrowheads="1"/>
          </p:cNvSpPr>
          <p:nvPr>
            <p:ph type="body" idx="1"/>
          </p:nvPr>
        </p:nvSpPr>
        <p:spPr/>
        <p:txBody>
          <a:bodyPr/>
          <a:lstStyle/>
          <a:p>
            <a:pPr>
              <a:spcBef>
                <a:spcPts val="0"/>
              </a:spcBef>
            </a:pPr>
            <a:r>
              <a:rPr lang="en-CA" altLang="en-US" dirty="0" smtClean="0"/>
              <a:t>Assisting members with complaints is ongoing.  Of the 13 active grievances, three are scheduled to be heard in front of an Arbitration panel.</a:t>
            </a:r>
          </a:p>
          <a:p>
            <a:pPr>
              <a:spcBef>
                <a:spcPts val="0"/>
              </a:spcBef>
            </a:pPr>
            <a:endParaRPr lang="en-CA" altLang="en-US" dirty="0" smtClean="0"/>
          </a:p>
          <a:p>
            <a:pPr>
              <a:spcBef>
                <a:spcPts val="0"/>
              </a:spcBef>
            </a:pPr>
            <a:r>
              <a:rPr lang="en-CA" altLang="en-US" dirty="0" smtClean="0"/>
              <a:t>TEAM was unhappy with the decision from one arbitration relating to an overtime claim.  Importantly it we asked the panel to clarify what is authorised overtime.  The panel avoided answering the question and similar questions.  One member of the panel wrote a strong dissenting opinion.  TEAM has submitted the matter for Judicial Review.</a:t>
            </a:r>
          </a:p>
          <a:p>
            <a:pPr>
              <a:spcBef>
                <a:spcPts val="0"/>
              </a:spcBef>
            </a:pPr>
            <a:endParaRPr lang="en-CA" altLang="en-US" dirty="0" smtClean="0"/>
          </a:p>
          <a:p>
            <a:pPr>
              <a:spcBef>
                <a:spcPts val="0"/>
              </a:spcBef>
            </a:pPr>
            <a:r>
              <a:rPr lang="en-CA" altLang="en-US" dirty="0" smtClean="0"/>
              <a:t>Another Human Rights complaint is in progress.  The discrimination aspect will be heard by a Canadian Human Rights Tribunal, the failure to accommodate is being considered by the Commission.</a:t>
            </a:r>
          </a:p>
          <a:p>
            <a:pPr>
              <a:spcBef>
                <a:spcPts val="0"/>
              </a:spcBef>
            </a:pPr>
            <a:endParaRPr lang="en-CA" altLang="en-US" dirty="0" smtClean="0"/>
          </a:p>
          <a:p>
            <a:pPr>
              <a:spcBef>
                <a:spcPts val="0"/>
              </a:spcBef>
            </a:pPr>
            <a:r>
              <a:rPr lang="en-CA" altLang="en-US" dirty="0" smtClean="0"/>
              <a:t>The issues of excess workload, unpaid overtime, disproportionate discipline and work assignments continue.</a:t>
            </a:r>
          </a:p>
          <a:p>
            <a:pPr>
              <a:spcBef>
                <a:spcPts val="0"/>
              </a:spcBef>
            </a:pPr>
            <a:endParaRPr lang="en-CA" alt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70907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defTabSz="685800">
                  <a:spcBef>
                    <a:spcPct val="20000"/>
                  </a:spcBef>
                  <a:buClr>
                    <a:srgbClr val="3333CC"/>
                  </a:buClr>
                  <a:buSzPct val="100000"/>
                  <a:buFont typeface="Wingdings" panose="05000000000000000000" pitchFamily="2" charset="2"/>
                  <a:buChar char="•"/>
                  <a:defRPr/>
                </a:pPr>
                <a:endParaRPr lang="en-CA" sz="1350">
                  <a:solidFill>
                    <a:srgbClr val="000000"/>
                  </a:solidFill>
                  <a:latin typeface="+mn-lt"/>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defTabSz="685800">
                  <a:spcBef>
                    <a:spcPct val="20000"/>
                  </a:spcBef>
                  <a:buClr>
                    <a:srgbClr val="3333CC"/>
                  </a:buClr>
                  <a:buSzPct val="100000"/>
                  <a:buFont typeface="Wingdings" panose="05000000000000000000" pitchFamily="2" charset="2"/>
                  <a:buChar char="•"/>
                  <a:defRPr/>
                </a:pPr>
                <a:endParaRPr lang="en-CA" sz="1350">
                  <a:solidFill>
                    <a:srgbClr val="000000"/>
                  </a:solidFill>
                  <a:latin typeface="+mn-lt"/>
                  <a:cs typeface="+mn-cs"/>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defTabSz="685800">
                  <a:spcBef>
                    <a:spcPct val="20000"/>
                  </a:spcBef>
                  <a:buClr>
                    <a:srgbClr val="3333CC"/>
                  </a:buClr>
                  <a:buSzPct val="100000"/>
                  <a:buFont typeface="Wingdings" panose="05000000000000000000" pitchFamily="2" charset="2"/>
                  <a:buChar char="•"/>
                  <a:defRPr/>
                </a:pPr>
                <a:endParaRPr lang="en-CA" sz="1350">
                  <a:solidFill>
                    <a:srgbClr val="000000"/>
                  </a:solidFill>
                  <a:latin typeface="+mn-lt"/>
                  <a:cs typeface="+mn-cs"/>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defTabSz="685800">
                  <a:spcBef>
                    <a:spcPct val="20000"/>
                  </a:spcBef>
                  <a:buClr>
                    <a:srgbClr val="3333CC"/>
                  </a:buClr>
                  <a:buSzPct val="100000"/>
                  <a:buFont typeface="Wingdings" panose="05000000000000000000" pitchFamily="2" charset="2"/>
                  <a:buChar char="•"/>
                  <a:defRPr/>
                </a:pPr>
                <a:endParaRPr lang="en-CA" sz="1350">
                  <a:solidFill>
                    <a:srgbClr val="000000"/>
                  </a:solidFill>
                  <a:latin typeface="+mn-lt"/>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defTabSz="685800">
                <a:spcBef>
                  <a:spcPct val="20000"/>
                </a:spcBef>
                <a:buClr>
                  <a:srgbClr val="3333CC"/>
                </a:buClr>
                <a:buSzPct val="100000"/>
                <a:buFont typeface="Wingdings" panose="05000000000000000000" pitchFamily="2" charset="2"/>
                <a:buChar char="•"/>
                <a:defRPr/>
              </a:pPr>
              <a:endParaRPr lang="en-CA" sz="1350">
                <a:solidFill>
                  <a:srgbClr val="000000"/>
                </a:solidFill>
                <a:latin typeface="+mn-lt"/>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defTabSz="685800">
                <a:spcBef>
                  <a:spcPct val="20000"/>
                </a:spcBef>
                <a:buClr>
                  <a:srgbClr val="3333CC"/>
                </a:buClr>
                <a:buSzPct val="100000"/>
                <a:buFont typeface="Wingdings" panose="05000000000000000000" pitchFamily="2" charset="2"/>
                <a:buChar char="•"/>
                <a:defRPr/>
              </a:pPr>
              <a:endParaRPr lang="en-CA" sz="1350">
                <a:solidFill>
                  <a:srgbClr val="000000"/>
                </a:solidFill>
                <a:latin typeface="+mn-lt"/>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defTabSz="685800">
                <a:spcBef>
                  <a:spcPct val="20000"/>
                </a:spcBef>
                <a:buClr>
                  <a:srgbClr val="3333CC"/>
                </a:buClr>
                <a:buSzPct val="100000"/>
                <a:buFont typeface="Wingdings" panose="05000000000000000000" pitchFamily="2" charset="2"/>
                <a:buChar char="•"/>
                <a:defRPr/>
              </a:pPr>
              <a:endParaRPr lang="en-CA" sz="1350">
                <a:solidFill>
                  <a:srgbClr val="000000"/>
                </a:solidFill>
                <a:latin typeface="+mn-lt"/>
                <a:cs typeface="+mn-cs"/>
              </a:endParaRPr>
            </a:p>
          </p:txBody>
        </p:sp>
      </p:grpSp>
      <p:sp>
        <p:nvSpPr>
          <p:cNvPr id="1116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116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fontAlgn="auto">
              <a:spcAft>
                <a:spcPts val="0"/>
              </a:spcAft>
              <a:defRPr sz="1050">
                <a:solidFill>
                  <a:srgbClr val="1C1C1C"/>
                </a:solidFill>
                <a:latin typeface="+mn-lt"/>
                <a:cs typeface="+mn-cs"/>
              </a:defRPr>
            </a:lvl1pPr>
          </a:lstStyle>
          <a:p>
            <a:pPr>
              <a:defRPr/>
            </a:pPr>
            <a:fld id="{D783B9E8-3769-4CF1-915E-A20910E010E4}" type="datetime1">
              <a:rPr lang="en-US" altLang="en-US"/>
              <a:pPr>
                <a:defRPr/>
              </a:pPr>
              <a:t>1/25/2016</a:t>
            </a:fld>
            <a:endParaRPr lang="en-CA" altLang="en-US"/>
          </a:p>
        </p:txBody>
      </p:sp>
      <p:sp>
        <p:nvSpPr>
          <p:cNvPr id="15" name="Rectangle 15"/>
          <p:cNvSpPr>
            <a:spLocks noGrp="1" noChangeArrowheads="1"/>
          </p:cNvSpPr>
          <p:nvPr>
            <p:ph type="ftr" sz="quarter" idx="11"/>
          </p:nvPr>
        </p:nvSpPr>
        <p:spPr>
          <a:xfrm>
            <a:off x="3429000" y="6248400"/>
            <a:ext cx="2895600" cy="457200"/>
          </a:xfrm>
        </p:spPr>
        <p:txBody>
          <a:bodyPr/>
          <a:lstStyle>
            <a:lvl1pPr fontAlgn="auto">
              <a:spcAft>
                <a:spcPts val="0"/>
              </a:spcAft>
              <a:defRPr sz="1050">
                <a:solidFill>
                  <a:srgbClr val="1C1C1C"/>
                </a:solidFill>
                <a:latin typeface="+mn-lt"/>
                <a:cs typeface="+mn-cs"/>
              </a:defRPr>
            </a:lvl1pPr>
          </a:lstStyle>
          <a:p>
            <a:pPr>
              <a:defRPr/>
            </a:pPr>
            <a:endParaRPr lang="en-CA" altLang="en-US"/>
          </a:p>
        </p:txBody>
      </p:sp>
      <p:sp>
        <p:nvSpPr>
          <p:cNvPr id="16" name="Rectangle 16"/>
          <p:cNvSpPr>
            <a:spLocks noGrp="1" noChangeArrowheads="1"/>
          </p:cNvSpPr>
          <p:nvPr>
            <p:ph type="sldNum" sz="quarter" idx="12"/>
          </p:nvPr>
        </p:nvSpPr>
        <p:spPr>
          <a:xfrm>
            <a:off x="6858000" y="6248400"/>
            <a:ext cx="1905000" cy="457200"/>
          </a:xfrm>
        </p:spPr>
        <p:txBody>
          <a:bodyPr/>
          <a:lstStyle>
            <a:lvl1pPr fontAlgn="auto">
              <a:spcAft>
                <a:spcPts val="0"/>
              </a:spcAft>
              <a:defRPr sz="1050">
                <a:solidFill>
                  <a:srgbClr val="1C1C1C"/>
                </a:solidFill>
                <a:latin typeface="+mn-lt"/>
                <a:cs typeface="+mn-cs"/>
              </a:defRPr>
            </a:lvl1pPr>
          </a:lstStyle>
          <a:p>
            <a:pPr>
              <a:defRPr/>
            </a:pPr>
            <a:fld id="{9DC7E810-92C4-42C6-9DB4-65BC66CED5FC}"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46808EFA-70B6-4551-B63A-4A7CEE041719}" type="datetime1">
              <a:rPr lang="en-US" altLang="en-US"/>
              <a:pPr>
                <a:defRPr/>
              </a:pPr>
              <a:t>1/25/2016</a:t>
            </a:fld>
            <a:endParaRPr lang="en-CA" altLang="en-US"/>
          </a:p>
        </p:txBody>
      </p:sp>
      <p:sp>
        <p:nvSpPr>
          <p:cNvPr id="5"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6"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9D242D44-5A4C-4F32-A65E-A5FA4F8906D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A3C9581F-C0DA-44D4-8FBD-AA5565DE4884}" type="datetime1">
              <a:rPr lang="en-US" altLang="en-US"/>
              <a:pPr>
                <a:defRPr/>
              </a:pPr>
              <a:t>1/25/2016</a:t>
            </a:fld>
            <a:endParaRPr lang="en-CA" altLang="en-US"/>
          </a:p>
        </p:txBody>
      </p:sp>
      <p:sp>
        <p:nvSpPr>
          <p:cNvPr id="5"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6"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916B08EC-2987-4954-9A48-A7254D31286E}"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9" y="214314"/>
            <a:ext cx="7793037" cy="1462087"/>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F44524D9-5216-424F-87C4-E52EF01AFC14}" type="datetime1">
              <a:rPr lang="en-US" altLang="en-US"/>
              <a:pPr>
                <a:defRPr/>
              </a:pPr>
              <a:t>1/25/2016</a:t>
            </a:fld>
            <a:endParaRPr lang="en-CA" altLang="en-US"/>
          </a:p>
        </p:txBody>
      </p:sp>
      <p:sp>
        <p:nvSpPr>
          <p:cNvPr id="6"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7"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3156C10A-D003-4058-A431-12E931E4C4EB}"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94C91087-3209-44D9-B871-BCC49006FE1C}" type="datetime1">
              <a:rPr lang="en-US" altLang="en-US"/>
              <a:pPr>
                <a:defRPr/>
              </a:pPr>
              <a:t>1/25/2016</a:t>
            </a:fld>
            <a:endParaRPr lang="en-CA" altLang="en-US"/>
          </a:p>
        </p:txBody>
      </p:sp>
      <p:sp>
        <p:nvSpPr>
          <p:cNvPr id="5"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6"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0BD87B12-6D02-42C6-ADDB-916460F457DB}"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873F49FA-E9A6-4BC3-A79E-F831EA9BD3DF}" type="datetime1">
              <a:rPr lang="en-US" altLang="en-US"/>
              <a:pPr>
                <a:defRPr/>
              </a:pPr>
              <a:t>1/25/2016</a:t>
            </a:fld>
            <a:endParaRPr lang="en-CA" altLang="en-US"/>
          </a:p>
        </p:txBody>
      </p:sp>
      <p:sp>
        <p:nvSpPr>
          <p:cNvPr id="5"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6"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163C534D-4CDD-4028-9EE9-B8F19FFD0093}"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182688" y="2017713"/>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145088" y="2017713"/>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6D58C619-10EB-4A3B-B1B6-D2B6C749CAFB}" type="datetime1">
              <a:rPr lang="en-US" altLang="en-US"/>
              <a:pPr>
                <a:defRPr/>
              </a:pPr>
              <a:t>1/25/2016</a:t>
            </a:fld>
            <a:endParaRPr lang="en-CA" altLang="en-US"/>
          </a:p>
        </p:txBody>
      </p:sp>
      <p:sp>
        <p:nvSpPr>
          <p:cNvPr id="6"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7"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2DE185C7-56B5-42E3-9AFF-B8388B8084C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694CE45C-DAE7-4083-AC6A-E8ED1B308D21}" type="datetime1">
              <a:rPr lang="en-US" altLang="en-US"/>
              <a:pPr>
                <a:defRPr/>
              </a:pPr>
              <a:t>1/25/2016</a:t>
            </a:fld>
            <a:endParaRPr lang="en-CA" altLang="en-US"/>
          </a:p>
        </p:txBody>
      </p:sp>
      <p:sp>
        <p:nvSpPr>
          <p:cNvPr id="8"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9"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37C6928A-5328-4733-8B01-3D16CFEDD248}"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1637C6A1-B50E-4390-A65F-1433779C4099}" type="datetime1">
              <a:rPr lang="en-US" altLang="en-US"/>
              <a:pPr>
                <a:defRPr/>
              </a:pPr>
              <a:t>1/25/2016</a:t>
            </a:fld>
            <a:endParaRPr lang="en-CA" altLang="en-US"/>
          </a:p>
        </p:txBody>
      </p:sp>
      <p:sp>
        <p:nvSpPr>
          <p:cNvPr id="4"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5"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6B316781-B9B1-48B6-A20F-0C16978A3F9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40DC9D51-03C9-4936-9575-B302197C0E17}" type="datetime1">
              <a:rPr lang="en-US" altLang="en-US"/>
              <a:pPr>
                <a:defRPr/>
              </a:pPr>
              <a:t>1/25/2016</a:t>
            </a:fld>
            <a:endParaRPr lang="en-CA" altLang="en-US"/>
          </a:p>
        </p:txBody>
      </p:sp>
      <p:sp>
        <p:nvSpPr>
          <p:cNvPr id="3"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4"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54261DCE-DB9C-46DE-A883-54093CB860C6}"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9A9D2D59-965A-4D5E-A180-FFFD82AC7780}" type="datetime1">
              <a:rPr lang="en-US" altLang="en-US"/>
              <a:pPr>
                <a:defRPr/>
              </a:pPr>
              <a:t>1/25/2016</a:t>
            </a:fld>
            <a:endParaRPr lang="en-CA" altLang="en-US"/>
          </a:p>
        </p:txBody>
      </p:sp>
      <p:sp>
        <p:nvSpPr>
          <p:cNvPr id="6"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7"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0FD557C1-1271-4DD1-ACC9-E1C274283F0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fontAlgn="auto">
              <a:spcAft>
                <a:spcPts val="0"/>
              </a:spcAft>
              <a:defRPr sz="1050">
                <a:latin typeface="+mn-lt"/>
                <a:cs typeface="+mn-cs"/>
              </a:defRPr>
            </a:lvl1pPr>
          </a:lstStyle>
          <a:p>
            <a:pPr>
              <a:defRPr/>
            </a:pPr>
            <a:fld id="{109ECFAF-0B9C-46B1-9B29-87D7238102ED}" type="datetime1">
              <a:rPr lang="en-US" altLang="en-US"/>
              <a:pPr>
                <a:defRPr/>
              </a:pPr>
              <a:t>1/25/2016</a:t>
            </a:fld>
            <a:endParaRPr lang="en-CA" altLang="en-US"/>
          </a:p>
        </p:txBody>
      </p:sp>
      <p:sp>
        <p:nvSpPr>
          <p:cNvPr id="6" name="Rectangle 12"/>
          <p:cNvSpPr>
            <a:spLocks noGrp="1" noChangeArrowheads="1"/>
          </p:cNvSpPr>
          <p:nvPr>
            <p:ph type="ftr" sz="quarter" idx="11"/>
          </p:nvPr>
        </p:nvSpPr>
        <p:spPr/>
        <p:txBody>
          <a:bodyPr/>
          <a:lstStyle>
            <a:lvl1pPr fontAlgn="auto">
              <a:spcAft>
                <a:spcPts val="0"/>
              </a:spcAft>
              <a:defRPr sz="1050">
                <a:latin typeface="+mn-lt"/>
                <a:cs typeface="+mn-cs"/>
              </a:defRPr>
            </a:lvl1pPr>
          </a:lstStyle>
          <a:p>
            <a:pPr>
              <a:defRPr/>
            </a:pPr>
            <a:endParaRPr lang="en-CA" altLang="en-US"/>
          </a:p>
        </p:txBody>
      </p:sp>
      <p:sp>
        <p:nvSpPr>
          <p:cNvPr id="7" name="Rectangle 13"/>
          <p:cNvSpPr>
            <a:spLocks noGrp="1" noChangeArrowheads="1"/>
          </p:cNvSpPr>
          <p:nvPr>
            <p:ph type="sldNum" sz="quarter" idx="12"/>
          </p:nvPr>
        </p:nvSpPr>
        <p:spPr/>
        <p:txBody>
          <a:bodyPr/>
          <a:lstStyle>
            <a:lvl1pPr fontAlgn="auto">
              <a:spcAft>
                <a:spcPts val="0"/>
              </a:spcAft>
              <a:defRPr sz="1050">
                <a:latin typeface="+mn-lt"/>
                <a:cs typeface="+mn-cs"/>
              </a:defRPr>
            </a:lvl1pPr>
          </a:lstStyle>
          <a:p>
            <a:pPr>
              <a:defRPr/>
            </a:pPr>
            <a:fld id="{1CAB9224-3467-499F-B642-B150D9F6DC20}"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defTabSz="685800">
              <a:defRPr/>
            </a:pPr>
            <a:endParaRPr kumimoji="1" lang="en-CA">
              <a:solidFill>
                <a:srgbClr val="000000"/>
              </a:solidFill>
              <a:latin typeface="+mn-lt"/>
              <a:cs typeface="+mn-cs"/>
            </a:endParaRPr>
          </a:p>
        </p:txBody>
      </p:sp>
      <p:sp>
        <p:nvSpPr>
          <p:cNvPr id="1105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defTabSz="685800">
              <a:defRPr/>
            </a:pPr>
            <a:endParaRPr kumimoji="1" lang="en-CA">
              <a:solidFill>
                <a:srgbClr val="000000"/>
              </a:solidFill>
              <a:latin typeface="+mn-lt"/>
              <a:cs typeface="+mn-cs"/>
            </a:endParaRPr>
          </a:p>
        </p:txBody>
      </p:sp>
      <p:sp>
        <p:nvSpPr>
          <p:cNvPr id="1105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defTabSz="685800">
              <a:defRPr/>
            </a:pPr>
            <a:endParaRPr kumimoji="1" lang="en-CA">
              <a:solidFill>
                <a:srgbClr val="000000"/>
              </a:solidFill>
              <a:latin typeface="+mn-lt"/>
              <a:cs typeface="+mn-cs"/>
            </a:endParaRPr>
          </a:p>
        </p:txBody>
      </p:sp>
      <p:sp>
        <p:nvSpPr>
          <p:cNvPr id="1105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defTabSz="685800">
              <a:defRPr/>
            </a:pPr>
            <a:endParaRPr kumimoji="1" lang="en-CA">
              <a:solidFill>
                <a:srgbClr val="000000"/>
              </a:solidFill>
              <a:latin typeface="+mn-lt"/>
              <a:cs typeface="+mn-cs"/>
            </a:endParaRPr>
          </a:p>
        </p:txBody>
      </p:sp>
      <p:sp>
        <p:nvSpPr>
          <p:cNvPr id="1105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defTabSz="685800">
              <a:defRPr/>
            </a:pPr>
            <a:endParaRPr kumimoji="1" lang="en-CA">
              <a:solidFill>
                <a:srgbClr val="000000"/>
              </a:solidFill>
              <a:latin typeface="+mn-lt"/>
              <a:cs typeface="+mn-cs"/>
            </a:endParaRPr>
          </a:p>
        </p:txBody>
      </p:sp>
      <p:sp>
        <p:nvSpPr>
          <p:cNvPr id="1105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defTabSz="685800">
              <a:defRPr/>
            </a:pPr>
            <a:endParaRPr kumimoji="1" lang="en-CA">
              <a:solidFill>
                <a:srgbClr val="000000"/>
              </a:solidFill>
              <a:latin typeface="+mn-lt"/>
              <a:cs typeface="+mn-cs"/>
            </a:endParaRPr>
          </a:p>
        </p:txBody>
      </p:sp>
      <p:sp>
        <p:nvSpPr>
          <p:cNvPr id="1106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685800">
              <a:defRPr/>
            </a:pPr>
            <a:endParaRPr kumimoji="1" lang="en-CA">
              <a:solidFill>
                <a:srgbClr val="000000"/>
              </a:solidFill>
              <a:latin typeface="+mn-lt"/>
              <a:cs typeface="+mn-cs"/>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06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rgbClr val="000000"/>
                </a:solidFill>
                <a:latin typeface="Tahoma" pitchFamily="34" charset="0"/>
              </a:defRPr>
            </a:lvl1pPr>
          </a:lstStyle>
          <a:p>
            <a:pPr>
              <a:defRPr/>
            </a:pPr>
            <a:fld id="{3CB0937E-C267-4BFA-A449-D6BCC7B4CA0A}" type="datetime1">
              <a:rPr lang="en-US" altLang="en-US"/>
              <a:pPr>
                <a:defRPr/>
              </a:pPr>
              <a:t>1/25/2016</a:t>
            </a:fld>
            <a:endParaRPr lang="en-CA" altLang="en-US"/>
          </a:p>
        </p:txBody>
      </p:sp>
      <p:sp>
        <p:nvSpPr>
          <p:cNvPr id="1106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rgbClr val="000000"/>
                </a:solidFill>
                <a:latin typeface="Tahoma" pitchFamily="34" charset="0"/>
              </a:defRPr>
            </a:lvl1pPr>
          </a:lstStyle>
          <a:p>
            <a:pPr>
              <a:defRPr/>
            </a:pPr>
            <a:endParaRPr lang="en-CA" altLang="en-US"/>
          </a:p>
        </p:txBody>
      </p:sp>
      <p:sp>
        <p:nvSpPr>
          <p:cNvPr id="1106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rgbClr val="000000"/>
                </a:solidFill>
                <a:latin typeface="Tahoma" pitchFamily="34" charset="0"/>
              </a:defRPr>
            </a:lvl1pPr>
          </a:lstStyle>
          <a:p>
            <a:pPr>
              <a:defRPr/>
            </a:pPr>
            <a:fld id="{84F32DA7-E18C-4E72-8804-7FC01388267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Tahoma" pitchFamily="34" charset="0"/>
          <a:cs typeface="Arial" charset="0"/>
        </a:defRPr>
      </a:lvl2pPr>
      <a:lvl3pPr algn="l" rtl="0" eaLnBrk="0" fontAlgn="base" hangingPunct="0">
        <a:spcBef>
          <a:spcPct val="0"/>
        </a:spcBef>
        <a:spcAft>
          <a:spcPct val="0"/>
        </a:spcAft>
        <a:defRPr sz="3300">
          <a:solidFill>
            <a:schemeClr val="tx2"/>
          </a:solidFill>
          <a:latin typeface="Tahoma" pitchFamily="34" charset="0"/>
          <a:cs typeface="Arial" charset="0"/>
        </a:defRPr>
      </a:lvl3pPr>
      <a:lvl4pPr algn="l" rtl="0" eaLnBrk="0" fontAlgn="base" hangingPunct="0">
        <a:spcBef>
          <a:spcPct val="0"/>
        </a:spcBef>
        <a:spcAft>
          <a:spcPct val="0"/>
        </a:spcAft>
        <a:defRPr sz="3300">
          <a:solidFill>
            <a:schemeClr val="tx2"/>
          </a:solidFill>
          <a:latin typeface="Tahoma" pitchFamily="34" charset="0"/>
          <a:cs typeface="Arial" charset="0"/>
        </a:defRPr>
      </a:lvl4pPr>
      <a:lvl5pPr algn="l" rtl="0" eaLnBrk="0" fontAlgn="base" hangingPunct="0">
        <a:spcBef>
          <a:spcPct val="0"/>
        </a:spcBef>
        <a:spcAft>
          <a:spcPct val="0"/>
        </a:spcAft>
        <a:defRPr sz="3300">
          <a:solidFill>
            <a:schemeClr val="tx2"/>
          </a:solidFill>
          <a:latin typeface="Tahoma" pitchFamily="34" charset="0"/>
          <a:cs typeface="Arial" charset="0"/>
        </a:defRPr>
      </a:lvl5pPr>
      <a:lvl6pPr marL="342900" algn="l" rtl="0" fontAlgn="base">
        <a:spcBef>
          <a:spcPct val="0"/>
        </a:spcBef>
        <a:spcAft>
          <a:spcPct val="0"/>
        </a:spcAft>
        <a:defRPr sz="3300">
          <a:solidFill>
            <a:schemeClr val="tx2"/>
          </a:solidFill>
          <a:latin typeface="Tahoma" pitchFamily="34" charset="0"/>
          <a:cs typeface="Arial" charset="0"/>
        </a:defRPr>
      </a:lvl6pPr>
      <a:lvl7pPr marL="685800" algn="l" rtl="0" fontAlgn="base">
        <a:spcBef>
          <a:spcPct val="0"/>
        </a:spcBef>
        <a:spcAft>
          <a:spcPct val="0"/>
        </a:spcAft>
        <a:defRPr sz="3300">
          <a:solidFill>
            <a:schemeClr val="tx2"/>
          </a:solidFill>
          <a:latin typeface="Tahoma" pitchFamily="34" charset="0"/>
          <a:cs typeface="Arial" charset="0"/>
        </a:defRPr>
      </a:lvl7pPr>
      <a:lvl8pPr marL="1028700" algn="l" rtl="0" fontAlgn="base">
        <a:spcBef>
          <a:spcPct val="0"/>
        </a:spcBef>
        <a:spcAft>
          <a:spcPct val="0"/>
        </a:spcAft>
        <a:defRPr sz="3300">
          <a:solidFill>
            <a:schemeClr val="tx2"/>
          </a:solidFill>
          <a:latin typeface="Tahoma" pitchFamily="34" charset="0"/>
          <a:cs typeface="Arial" charset="0"/>
        </a:defRPr>
      </a:lvl8pPr>
      <a:lvl9pPr marL="1371600" algn="l" rtl="0" fontAlgn="base">
        <a:spcBef>
          <a:spcPct val="0"/>
        </a:spcBef>
        <a:spcAft>
          <a:spcPct val="0"/>
        </a:spcAft>
        <a:defRPr sz="3300">
          <a:solidFill>
            <a:schemeClr val="tx2"/>
          </a:solidFill>
          <a:latin typeface="Tahoma" pitchFamily="34" charset="0"/>
          <a:cs typeface="Arial" charset="0"/>
        </a:defRPr>
      </a:lvl9pPr>
    </p:titleStyle>
    <p:bodyStyle>
      <a:lvl1pPr marL="257175" indent="-257175"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hlink"/>
        </a:buClr>
        <a:buSzPct val="55000"/>
        <a:buFont typeface="Wingdings" pitchFamily="2" charset="2"/>
        <a:buChar char="n"/>
        <a:defRPr sz="2100">
          <a:solidFill>
            <a:schemeClr val="tx1"/>
          </a:solidFill>
          <a:latin typeface="+mn-lt"/>
          <a:cs typeface="+mn-cs"/>
        </a:defRPr>
      </a:lvl2pPr>
      <a:lvl3pPr marL="857250" indent="-171450" algn="l" rtl="0" eaLnBrk="0" fontAlgn="base" hangingPunct="0">
        <a:spcBef>
          <a:spcPct val="20000"/>
        </a:spcBef>
        <a:spcAft>
          <a:spcPct val="0"/>
        </a:spcAft>
        <a:buClr>
          <a:schemeClr val="folHlink"/>
        </a:buClr>
        <a:buSzPct val="50000"/>
        <a:buFont typeface="Wingdings" pitchFamily="2" charset="2"/>
        <a:buChar char="n"/>
        <a:defRPr>
          <a:solidFill>
            <a:schemeClr val="tx1"/>
          </a:solidFill>
          <a:latin typeface="+mn-lt"/>
          <a:cs typeface="+mn-cs"/>
        </a:defRPr>
      </a:lvl3pPr>
      <a:lvl4pPr marL="1200150" indent="-171450" algn="l" rtl="0" eaLnBrk="0" fontAlgn="base" hangingPunct="0">
        <a:spcBef>
          <a:spcPct val="20000"/>
        </a:spcBef>
        <a:spcAft>
          <a:spcPct val="0"/>
        </a:spcAft>
        <a:buClr>
          <a:schemeClr val="accent2"/>
        </a:buClr>
        <a:buSzPct val="55000"/>
        <a:buFont typeface="Wingdings" pitchFamily="2" charset="2"/>
        <a:buChar char="n"/>
        <a:defRPr sz="1500">
          <a:solidFill>
            <a:schemeClr val="tx1"/>
          </a:solidFill>
          <a:latin typeface="+mn-lt"/>
          <a:cs typeface="+mn-cs"/>
        </a:defRPr>
      </a:lvl4pPr>
      <a:lvl5pPr marL="1543050" indent="-171450" algn="l" rtl="0" eaLnBrk="0" fontAlgn="base" hangingPunct="0">
        <a:spcBef>
          <a:spcPct val="20000"/>
        </a:spcBef>
        <a:spcAft>
          <a:spcPct val="0"/>
        </a:spcAft>
        <a:buClr>
          <a:schemeClr val="accent1"/>
        </a:buClr>
        <a:buSzPct val="50000"/>
        <a:buFont typeface="Wingdings" pitchFamily="2" charset="2"/>
        <a:buChar char="n"/>
        <a:defRPr sz="1500">
          <a:solidFill>
            <a:schemeClr val="tx1"/>
          </a:solidFill>
          <a:latin typeface="+mn-lt"/>
          <a:cs typeface="+mn-cs"/>
        </a:defRPr>
      </a:lvl5pPr>
      <a:lvl6pPr marL="1885950" indent="-171450" algn="l" rtl="0" fontAlgn="base">
        <a:spcBef>
          <a:spcPct val="20000"/>
        </a:spcBef>
        <a:spcAft>
          <a:spcPct val="0"/>
        </a:spcAft>
        <a:buClr>
          <a:schemeClr val="accent1"/>
        </a:buClr>
        <a:buSzPct val="50000"/>
        <a:buFont typeface="Wingdings" pitchFamily="2" charset="2"/>
        <a:buChar char="n"/>
        <a:defRPr sz="1500">
          <a:solidFill>
            <a:schemeClr val="tx1"/>
          </a:solidFill>
          <a:latin typeface="+mn-lt"/>
          <a:cs typeface="+mn-cs"/>
        </a:defRPr>
      </a:lvl6pPr>
      <a:lvl7pPr marL="2228850" indent="-171450" algn="l" rtl="0" fontAlgn="base">
        <a:spcBef>
          <a:spcPct val="20000"/>
        </a:spcBef>
        <a:spcAft>
          <a:spcPct val="0"/>
        </a:spcAft>
        <a:buClr>
          <a:schemeClr val="accent1"/>
        </a:buClr>
        <a:buSzPct val="50000"/>
        <a:buFont typeface="Wingdings" pitchFamily="2" charset="2"/>
        <a:buChar char="n"/>
        <a:defRPr sz="1500">
          <a:solidFill>
            <a:schemeClr val="tx1"/>
          </a:solidFill>
          <a:latin typeface="+mn-lt"/>
          <a:cs typeface="+mn-cs"/>
        </a:defRPr>
      </a:lvl7pPr>
      <a:lvl8pPr marL="2571750" indent="-171450" algn="l" rtl="0" fontAlgn="base">
        <a:spcBef>
          <a:spcPct val="20000"/>
        </a:spcBef>
        <a:spcAft>
          <a:spcPct val="0"/>
        </a:spcAft>
        <a:buClr>
          <a:schemeClr val="accent1"/>
        </a:buClr>
        <a:buSzPct val="50000"/>
        <a:buFont typeface="Wingdings" pitchFamily="2" charset="2"/>
        <a:buChar char="n"/>
        <a:defRPr sz="1500">
          <a:solidFill>
            <a:schemeClr val="tx1"/>
          </a:solidFill>
          <a:latin typeface="+mn-lt"/>
          <a:cs typeface="+mn-cs"/>
        </a:defRPr>
      </a:lvl8pPr>
      <a:lvl9pPr marL="2914650" indent="-171450" algn="l" rtl="0" fontAlgn="base">
        <a:spcBef>
          <a:spcPct val="20000"/>
        </a:spcBef>
        <a:spcAft>
          <a:spcPct val="0"/>
        </a:spcAft>
        <a:buClr>
          <a:schemeClr val="accent1"/>
        </a:buClr>
        <a:buSzPct val="50000"/>
        <a:buFont typeface="Wingdings" pitchFamily="2" charset="2"/>
        <a:buChar char="n"/>
        <a:defRPr sz="1500">
          <a:solidFill>
            <a:schemeClr val="tx1"/>
          </a:solidFill>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4"/>
          <p:cNvSpPr>
            <a:spLocks noGrp="1"/>
          </p:cNvSpPr>
          <p:nvPr>
            <p:ph type="ctrTitle"/>
          </p:nvPr>
        </p:nvSpPr>
        <p:spPr>
          <a:xfrm>
            <a:off x="661988" y="768350"/>
            <a:ext cx="7820025" cy="2184400"/>
          </a:xfrm>
        </p:spPr>
        <p:txBody>
          <a:bodyPr/>
          <a:lstStyle/>
          <a:p>
            <a:pPr algn="ctr"/>
            <a:r>
              <a:rPr lang="en-US" altLang="en-US" sz="3600" dirty="0" smtClean="0">
                <a:latin typeface="Verdana" pitchFamily="34" charset="0"/>
              </a:rPr>
              <a:t>TEAM-IFPTE Local 161</a:t>
            </a:r>
            <a:br>
              <a:rPr lang="en-US" altLang="en-US" sz="3600" dirty="0" smtClean="0">
                <a:latin typeface="Verdana" pitchFamily="34" charset="0"/>
              </a:rPr>
            </a:br>
            <a:r>
              <a:rPr lang="en-US" altLang="en-US" sz="3600" dirty="0" smtClean="0">
                <a:latin typeface="Verdana" pitchFamily="34" charset="0"/>
              </a:rPr>
              <a:t>2015 General Meetings</a:t>
            </a:r>
            <a:r>
              <a:rPr lang="en-US" altLang="en-US" dirty="0" smtClean="0">
                <a:latin typeface="Verdana" pitchFamily="34" charset="0"/>
              </a:rPr>
              <a:t/>
            </a:r>
            <a:br>
              <a:rPr lang="en-US" altLang="en-US" dirty="0" smtClean="0">
                <a:latin typeface="Verdana" pitchFamily="34" charset="0"/>
              </a:rPr>
            </a:br>
            <a:endParaRPr lang="en-US" dirty="0" smtClean="0"/>
          </a:p>
        </p:txBody>
      </p:sp>
      <p:sp>
        <p:nvSpPr>
          <p:cNvPr id="15362" name="Subtitle 5"/>
          <p:cNvSpPr>
            <a:spLocks noGrp="1"/>
          </p:cNvSpPr>
          <p:nvPr>
            <p:ph type="subTitle" idx="1"/>
          </p:nvPr>
        </p:nvSpPr>
        <p:spPr>
          <a:xfrm>
            <a:off x="1504950" y="3886200"/>
            <a:ext cx="6267450" cy="1752600"/>
          </a:xfrm>
        </p:spPr>
        <p:txBody>
          <a:bodyPr/>
          <a:lstStyle/>
          <a:p>
            <a:pPr algn="l" eaLnBrk="1" hangingPunct="1">
              <a:spcBef>
                <a:spcPct val="25000"/>
              </a:spcBef>
            </a:pPr>
            <a:r>
              <a:rPr lang="en-US" altLang="en-US" dirty="0" smtClean="0"/>
              <a:t>November 4 – Brandon (Victoria Inn)</a:t>
            </a:r>
          </a:p>
          <a:p>
            <a:pPr algn="l" eaLnBrk="1" hangingPunct="1">
              <a:spcBef>
                <a:spcPct val="25000"/>
              </a:spcBef>
            </a:pPr>
            <a:r>
              <a:rPr lang="en-US" altLang="en-US" dirty="0" smtClean="0"/>
              <a:t>November 5 – Winnipeg (Masonic Temple) </a:t>
            </a:r>
          </a:p>
          <a:p>
            <a:pPr algn="l" eaLnBrk="1" hangingPunct="1">
              <a:spcBef>
                <a:spcPct val="25000"/>
              </a:spcBef>
            </a:pPr>
            <a:r>
              <a:rPr lang="en-US" altLang="en-US" dirty="0" smtClean="0"/>
              <a:t>November 6 – Winnipeg (Fairmont Hotel)</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282890" y="214313"/>
            <a:ext cx="7661085" cy="1462087"/>
          </a:xfrm>
        </p:spPr>
        <p:txBody>
          <a:bodyPr/>
          <a:lstStyle/>
          <a:p>
            <a:r>
              <a:rPr lang="en-US" sz="4000" dirty="0" smtClean="0"/>
              <a:t>Negotiation Preparation</a:t>
            </a:r>
          </a:p>
        </p:txBody>
      </p:sp>
      <p:sp>
        <p:nvSpPr>
          <p:cNvPr id="33794" name="Content Placeholder 2"/>
          <p:cNvSpPr>
            <a:spLocks noGrp="1"/>
          </p:cNvSpPr>
          <p:nvPr>
            <p:ph idx="1"/>
          </p:nvPr>
        </p:nvSpPr>
        <p:spPr>
          <a:xfrm>
            <a:off x="1182688" y="2017713"/>
            <a:ext cx="7423150" cy="4530725"/>
          </a:xfrm>
        </p:spPr>
        <p:txBody>
          <a:bodyPr/>
          <a:lstStyle/>
          <a:p>
            <a:r>
              <a:rPr lang="en-US" smtClean="0"/>
              <a:t>Eight members volunteered for the Bargaining Committee:</a:t>
            </a:r>
          </a:p>
          <a:p>
            <a:pPr marL="742950" lvl="1" indent="-285750"/>
            <a:r>
              <a:rPr lang="en-CA" sz="2200" smtClean="0"/>
              <a:t>Investigated member concerns</a:t>
            </a:r>
          </a:p>
          <a:p>
            <a:pPr marL="742950" lvl="1" indent="-285750"/>
            <a:r>
              <a:rPr lang="en-CA" sz="2200" smtClean="0"/>
              <a:t>Developed survey and analysed responses</a:t>
            </a:r>
          </a:p>
          <a:p>
            <a:pPr marL="742950" lvl="1" indent="-285750"/>
            <a:r>
              <a:rPr lang="en-CA" sz="2200" smtClean="0"/>
              <a:t>Assisted in development of high-level proposals</a:t>
            </a:r>
            <a:r>
              <a:rPr lang="en-CA" sz="2000" smtClean="0"/>
              <a:t/>
            </a:r>
            <a:br>
              <a:rPr lang="en-CA" sz="2000" smtClean="0"/>
            </a:br>
            <a:endParaRPr lang="en-CA" sz="2000" smtClean="0"/>
          </a:p>
          <a:p>
            <a:r>
              <a:rPr lang="en-CA" altLang="en-US" smtClean="0">
                <a:solidFill>
                  <a:srgbClr val="000000"/>
                </a:solidFill>
              </a:rPr>
              <a:t>688 members responded to the survey:</a:t>
            </a:r>
            <a:endParaRPr lang="en-US" altLang="en-US" smtClean="0">
              <a:solidFill>
                <a:srgbClr val="000000"/>
              </a:solidFill>
            </a:endParaRPr>
          </a:p>
          <a:p>
            <a:pPr marL="742950" lvl="1" indent="-285750"/>
            <a:r>
              <a:rPr lang="en-CA" altLang="en-US" sz="2200" smtClean="0">
                <a:solidFill>
                  <a:srgbClr val="000000"/>
                </a:solidFill>
              </a:rPr>
              <a:t>Almost</a:t>
            </a:r>
            <a:r>
              <a:rPr lang="en-US" altLang="en-US" sz="2200" smtClean="0">
                <a:solidFill>
                  <a:srgbClr val="000000"/>
                </a:solidFill>
              </a:rPr>
              <a:t> 200 pages of comments</a:t>
            </a:r>
          </a:p>
          <a:p>
            <a:pPr marL="742950" lvl="1" indent="-285750"/>
            <a:r>
              <a:rPr lang="en-US" altLang="en-US" sz="2200" smtClean="0">
                <a:solidFill>
                  <a:srgbClr val="000000"/>
                </a:solidFill>
              </a:rPr>
              <a:t>Provides</a:t>
            </a:r>
            <a:r>
              <a:rPr lang="en-CA" altLang="en-US" sz="2200" smtClean="0">
                <a:solidFill>
                  <a:srgbClr val="000000"/>
                </a:solidFill>
              </a:rPr>
              <a:t> a real sense of how members are feeling and what is important</a:t>
            </a:r>
          </a:p>
          <a:p>
            <a:pPr marL="742950" lvl="1" indent="-285750"/>
            <a:r>
              <a:rPr lang="en-US" altLang="en-US" sz="2200" smtClean="0">
                <a:solidFill>
                  <a:srgbClr val="000000"/>
                </a:solidFill>
              </a:rPr>
              <a:t>Will be referenced throughout negotiations</a:t>
            </a:r>
            <a:endParaRPr lang="en-CA" altLang="en-US" sz="2200" smtClean="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182688" y="2017713"/>
            <a:ext cx="7389812" cy="4114800"/>
          </a:xfrm>
        </p:spPr>
        <p:txBody>
          <a:bodyPr/>
          <a:lstStyle/>
          <a:p>
            <a:pPr>
              <a:spcBef>
                <a:spcPts val="1200"/>
              </a:spcBef>
            </a:pPr>
            <a:r>
              <a:rPr lang="en-CA" smtClean="0"/>
              <a:t>General wage increase</a:t>
            </a:r>
          </a:p>
          <a:p>
            <a:pPr>
              <a:spcBef>
                <a:spcPts val="1200"/>
              </a:spcBef>
            </a:pPr>
            <a:r>
              <a:rPr lang="en-CA" smtClean="0"/>
              <a:t>Wage structure adjustments</a:t>
            </a:r>
          </a:p>
          <a:p>
            <a:pPr>
              <a:spcBef>
                <a:spcPts val="1200"/>
              </a:spcBef>
            </a:pPr>
            <a:r>
              <a:rPr lang="en-CA" smtClean="0"/>
              <a:t>Significant changes to the Variable Pay Plans</a:t>
            </a:r>
          </a:p>
          <a:p>
            <a:pPr>
              <a:spcBef>
                <a:spcPts val="1200"/>
              </a:spcBef>
            </a:pPr>
            <a:r>
              <a:rPr lang="en-CA" smtClean="0"/>
              <a:t>More involvement in Sales Bonus/Commission Plans</a:t>
            </a:r>
          </a:p>
          <a:p>
            <a:pPr>
              <a:spcBef>
                <a:spcPts val="1200"/>
              </a:spcBef>
            </a:pPr>
            <a:r>
              <a:rPr lang="en-CA" smtClean="0"/>
              <a:t>Overtime rate to 1.5X for first two hours in a week</a:t>
            </a:r>
          </a:p>
          <a:p>
            <a:endParaRPr lang="en-CA" smtClean="0"/>
          </a:p>
          <a:p>
            <a:endParaRPr lang="en-CA" smtClean="0"/>
          </a:p>
        </p:txBody>
      </p:sp>
      <p:sp>
        <p:nvSpPr>
          <p:cNvPr id="5" name="Title 1"/>
          <p:cNvSpPr>
            <a:spLocks noGrp="1"/>
          </p:cNvSpPr>
          <p:nvPr>
            <p:ph type="title"/>
          </p:nvPr>
        </p:nvSpPr>
        <p:spPr>
          <a:xfrm>
            <a:off x="1323833" y="214313"/>
            <a:ext cx="7620142" cy="1462087"/>
          </a:xfrm>
        </p:spPr>
        <p:txBody>
          <a:bodyPr/>
          <a:lstStyle/>
          <a:p>
            <a:r>
              <a:rPr lang="en-CA" sz="4000" dirty="0" smtClean="0"/>
              <a:t>High-level Proposals</a:t>
            </a:r>
            <a:r>
              <a:rPr lang="en-CA" dirty="0" smtClean="0"/>
              <a:t/>
            </a:r>
            <a:br>
              <a:rPr lang="en-CA" dirty="0" smtClean="0"/>
            </a:br>
            <a:r>
              <a:rPr lang="en-CA" dirty="0" smtClean="0"/>
              <a:t>Compensation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1182688" y="2017713"/>
            <a:ext cx="7094537" cy="4114800"/>
          </a:xfrm>
        </p:spPr>
        <p:txBody>
          <a:bodyPr/>
          <a:lstStyle/>
          <a:p>
            <a:pPr>
              <a:spcBef>
                <a:spcPts val="1200"/>
              </a:spcBef>
            </a:pPr>
            <a:r>
              <a:rPr lang="en-CA" altLang="en-US" smtClean="0"/>
              <a:t>Address pressures to work </a:t>
            </a:r>
            <a:r>
              <a:rPr lang="en-US" altLang="en-US" smtClean="0"/>
              <a:t>additional hours without compensation</a:t>
            </a:r>
          </a:p>
          <a:p>
            <a:pPr>
              <a:spcBef>
                <a:spcPts val="1200"/>
              </a:spcBef>
            </a:pPr>
            <a:r>
              <a:rPr lang="en-CA" smtClean="0"/>
              <a:t>Clarify meaning of “Duty Manager”</a:t>
            </a:r>
          </a:p>
          <a:p>
            <a:pPr>
              <a:spcBef>
                <a:spcPts val="1200"/>
              </a:spcBef>
            </a:pPr>
            <a:r>
              <a:rPr lang="en-CA" smtClean="0"/>
              <a:t>Eight hours pay for eight hours work for managers of Craft</a:t>
            </a:r>
          </a:p>
          <a:p>
            <a:pPr>
              <a:spcBef>
                <a:spcPts val="1200"/>
              </a:spcBef>
            </a:pPr>
            <a:r>
              <a:rPr lang="en-CA" smtClean="0"/>
              <a:t>Increase the Northern Retention premium</a:t>
            </a:r>
          </a:p>
          <a:p>
            <a:endParaRPr lang="en-CA" smtClean="0"/>
          </a:p>
        </p:txBody>
      </p:sp>
      <p:sp>
        <p:nvSpPr>
          <p:cNvPr id="5" name="Title 1"/>
          <p:cNvSpPr>
            <a:spLocks noGrp="1"/>
          </p:cNvSpPr>
          <p:nvPr>
            <p:ph type="title"/>
          </p:nvPr>
        </p:nvSpPr>
        <p:spPr>
          <a:xfrm>
            <a:off x="1323833" y="214313"/>
            <a:ext cx="7620142" cy="1462087"/>
          </a:xfrm>
        </p:spPr>
        <p:txBody>
          <a:bodyPr/>
          <a:lstStyle/>
          <a:p>
            <a:r>
              <a:rPr lang="en-CA" sz="4000" dirty="0" smtClean="0"/>
              <a:t>High-level Proposals</a:t>
            </a:r>
            <a:r>
              <a:rPr lang="en-CA" dirty="0" smtClean="0"/>
              <a:t/>
            </a:r>
            <a:br>
              <a:rPr lang="en-CA" dirty="0" smtClean="0"/>
            </a:br>
            <a:r>
              <a:rPr lang="en-CA" dirty="0" smtClean="0"/>
              <a:t>Compensation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323834" y="214313"/>
            <a:ext cx="7620142" cy="1462087"/>
          </a:xfrm>
        </p:spPr>
        <p:txBody>
          <a:bodyPr/>
          <a:lstStyle/>
          <a:p>
            <a:r>
              <a:rPr lang="en-CA" sz="4000" dirty="0" smtClean="0"/>
              <a:t>High-level Proposals</a:t>
            </a:r>
            <a:r>
              <a:rPr lang="en-CA" dirty="0" smtClean="0"/>
              <a:t/>
            </a:r>
            <a:br>
              <a:rPr lang="en-CA" dirty="0" smtClean="0"/>
            </a:br>
            <a:r>
              <a:rPr lang="en-CA" dirty="0" smtClean="0"/>
              <a:t>Benefits</a:t>
            </a:r>
          </a:p>
        </p:txBody>
      </p:sp>
      <p:sp>
        <p:nvSpPr>
          <p:cNvPr id="37890" name="Content Placeholder 2"/>
          <p:cNvSpPr>
            <a:spLocks noGrp="1"/>
          </p:cNvSpPr>
          <p:nvPr>
            <p:ph idx="1"/>
          </p:nvPr>
        </p:nvSpPr>
        <p:spPr>
          <a:xfrm>
            <a:off x="1182688" y="2017713"/>
            <a:ext cx="7212012" cy="4114800"/>
          </a:xfrm>
        </p:spPr>
        <p:txBody>
          <a:bodyPr/>
          <a:lstStyle/>
          <a:p>
            <a:pPr>
              <a:spcBef>
                <a:spcPts val="1200"/>
              </a:spcBef>
            </a:pPr>
            <a:r>
              <a:rPr lang="en-CA" smtClean="0"/>
              <a:t>Discuss MTS contribution to Blue Cross plan</a:t>
            </a:r>
          </a:p>
          <a:p>
            <a:pPr>
              <a:spcBef>
                <a:spcPts val="1200"/>
              </a:spcBef>
            </a:pPr>
            <a:r>
              <a:rPr lang="en-CA" smtClean="0"/>
              <a:t>Improve Employee Share Ownership Plan</a:t>
            </a:r>
          </a:p>
          <a:p>
            <a:pPr>
              <a:spcBef>
                <a:spcPts val="1200"/>
              </a:spcBef>
            </a:pPr>
            <a:r>
              <a:rPr lang="en-CA" smtClean="0"/>
              <a:t>Commitment from MTS to improve the DC pension plan</a:t>
            </a:r>
          </a:p>
          <a:p>
            <a:pPr>
              <a:spcBef>
                <a:spcPts val="1200"/>
              </a:spcBef>
            </a:pPr>
            <a:r>
              <a:rPr lang="en-CA" smtClean="0"/>
              <a:t>Assurance that DB pension plan members will not be forced into another MTS pension plan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323833" y="214313"/>
            <a:ext cx="7620142" cy="1462087"/>
          </a:xfrm>
        </p:spPr>
        <p:txBody>
          <a:bodyPr/>
          <a:lstStyle/>
          <a:p>
            <a:r>
              <a:rPr lang="en-CA" sz="4000" dirty="0" smtClean="0"/>
              <a:t>High-level Proposals</a:t>
            </a:r>
            <a:r>
              <a:rPr lang="en-CA" dirty="0" smtClean="0"/>
              <a:t> </a:t>
            </a:r>
            <a:br>
              <a:rPr lang="en-CA" dirty="0" smtClean="0"/>
            </a:br>
            <a:r>
              <a:rPr lang="en-CA" dirty="0" smtClean="0"/>
              <a:t>Job Opportunities</a:t>
            </a:r>
          </a:p>
        </p:txBody>
      </p:sp>
      <p:sp>
        <p:nvSpPr>
          <p:cNvPr id="38914" name="Content Placeholder 2"/>
          <p:cNvSpPr>
            <a:spLocks noGrp="1"/>
          </p:cNvSpPr>
          <p:nvPr>
            <p:ph idx="1"/>
          </p:nvPr>
        </p:nvSpPr>
        <p:spPr>
          <a:xfrm>
            <a:off x="1182688" y="2017713"/>
            <a:ext cx="7496175" cy="4114800"/>
          </a:xfrm>
        </p:spPr>
        <p:txBody>
          <a:bodyPr/>
          <a:lstStyle/>
          <a:p>
            <a:pPr>
              <a:spcBef>
                <a:spcPts val="1200"/>
              </a:spcBef>
            </a:pPr>
            <a:r>
              <a:rPr lang="en-CA" smtClean="0"/>
              <a:t>Time limits for filling permanent vacancies</a:t>
            </a:r>
          </a:p>
          <a:p>
            <a:pPr>
              <a:spcBef>
                <a:spcPts val="1200"/>
              </a:spcBef>
            </a:pPr>
            <a:r>
              <a:rPr lang="en-CA" smtClean="0"/>
              <a:t>HR representative to attend all job interviews</a:t>
            </a:r>
          </a:p>
          <a:p>
            <a:pPr>
              <a:spcBef>
                <a:spcPts val="1200"/>
              </a:spcBef>
            </a:pPr>
            <a:r>
              <a:rPr lang="en-CA" smtClean="0"/>
              <a:t>Opportunity for members to express interest in short duration Acting Appointments</a:t>
            </a:r>
          </a:p>
          <a:p>
            <a:pPr>
              <a:spcBef>
                <a:spcPts val="1200"/>
              </a:spcBef>
            </a:pPr>
            <a:r>
              <a:rPr lang="en-CA" smtClean="0"/>
              <a:t>Preference for TEAM members for Acting Appointments that are not posted</a:t>
            </a:r>
          </a:p>
          <a:p>
            <a:pPr>
              <a:spcBef>
                <a:spcPts val="1200"/>
              </a:spcBef>
            </a:pPr>
            <a:r>
              <a:rPr lang="en-CA" smtClean="0"/>
              <a:t>Employees targeted for layoff or on recall to be assigned to vacant positions for which they are qualified</a:t>
            </a:r>
            <a:endParaRPr lang="en-CA" smtClean="0">
              <a:solidFill>
                <a:schemeClr val="hlink"/>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323833" y="214313"/>
            <a:ext cx="7620142" cy="1462087"/>
          </a:xfrm>
        </p:spPr>
        <p:txBody>
          <a:bodyPr/>
          <a:lstStyle/>
          <a:p>
            <a:r>
              <a:rPr lang="en-CA" sz="4000" dirty="0" smtClean="0"/>
              <a:t>High-level Proposals</a:t>
            </a:r>
            <a:r>
              <a:rPr lang="en-CA" dirty="0" smtClean="0"/>
              <a:t/>
            </a:r>
            <a:br>
              <a:rPr lang="en-CA" dirty="0" smtClean="0"/>
            </a:br>
            <a:r>
              <a:rPr lang="en-CA" dirty="0" smtClean="0"/>
              <a:t>Other Problems and Issues</a:t>
            </a:r>
          </a:p>
        </p:txBody>
      </p:sp>
      <p:sp>
        <p:nvSpPr>
          <p:cNvPr id="39938" name="Content Placeholder 2"/>
          <p:cNvSpPr>
            <a:spLocks noGrp="1"/>
          </p:cNvSpPr>
          <p:nvPr>
            <p:ph idx="1"/>
          </p:nvPr>
        </p:nvSpPr>
        <p:spPr>
          <a:xfrm>
            <a:off x="1063625" y="2047164"/>
            <a:ext cx="7397750" cy="4299045"/>
          </a:xfrm>
        </p:spPr>
        <p:txBody>
          <a:bodyPr/>
          <a:lstStyle/>
          <a:p>
            <a:pPr>
              <a:spcBef>
                <a:spcPts val="1200"/>
              </a:spcBef>
            </a:pPr>
            <a:r>
              <a:rPr lang="en-CA" dirty="0" smtClean="0"/>
              <a:t>Five PLDs for all employees in TEAM’s jurisdiction </a:t>
            </a:r>
          </a:p>
          <a:p>
            <a:pPr>
              <a:spcBef>
                <a:spcPts val="1200"/>
              </a:spcBef>
            </a:pPr>
            <a:r>
              <a:rPr lang="en-CA" dirty="0" smtClean="0"/>
              <a:t>Committee to develop work from home program</a:t>
            </a:r>
          </a:p>
          <a:p>
            <a:pPr>
              <a:spcBef>
                <a:spcPts val="1200"/>
              </a:spcBef>
            </a:pPr>
            <a:r>
              <a:rPr lang="en-CA" dirty="0" smtClean="0"/>
              <a:t>Commitment from MTS to have current and accurate job descriptions accessible to members</a:t>
            </a:r>
          </a:p>
          <a:p>
            <a:pPr>
              <a:spcBef>
                <a:spcPts val="1200"/>
              </a:spcBef>
            </a:pPr>
            <a:r>
              <a:rPr lang="en-CA" dirty="0" smtClean="0"/>
              <a:t>Members advised if subject of an investigative interview and can bring TEAM Rep</a:t>
            </a:r>
          </a:p>
          <a:p>
            <a:pPr>
              <a:spcBef>
                <a:spcPts val="1200"/>
              </a:spcBef>
            </a:pPr>
            <a:r>
              <a:rPr lang="en-CA" dirty="0" smtClean="0"/>
              <a:t>Expedited arbitration procedure for unpaid dismissals and suspensions</a:t>
            </a:r>
          </a:p>
          <a:p>
            <a:pPr>
              <a:spcBef>
                <a:spcPts val="1200"/>
              </a:spcBef>
            </a:pPr>
            <a:r>
              <a:rPr lang="en-CA" dirty="0" smtClean="0"/>
              <a:t>Discuss longer contract term</a:t>
            </a:r>
          </a:p>
          <a:p>
            <a:endParaRPr lang="en-CA" dirty="0" smtClean="0"/>
          </a:p>
          <a:p>
            <a:endParaRPr lang="en-CA"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1323833" y="214313"/>
            <a:ext cx="7620142" cy="1462087"/>
          </a:xfrm>
        </p:spPr>
        <p:txBody>
          <a:bodyPr/>
          <a:lstStyle/>
          <a:p>
            <a:r>
              <a:rPr lang="en-CA" sz="4000" dirty="0" smtClean="0"/>
              <a:t>Voluntary Departures</a:t>
            </a:r>
            <a:endParaRPr lang="en-CA" dirty="0" smtClean="0"/>
          </a:p>
        </p:txBody>
      </p:sp>
      <p:sp>
        <p:nvSpPr>
          <p:cNvPr id="40962" name="Content Placeholder 2"/>
          <p:cNvSpPr>
            <a:spLocks noGrp="1"/>
          </p:cNvSpPr>
          <p:nvPr>
            <p:ph idx="4294967295"/>
          </p:nvPr>
        </p:nvSpPr>
        <p:spPr>
          <a:xfrm>
            <a:off x="1150938" y="2099600"/>
            <a:ext cx="7310437" cy="4114800"/>
          </a:xfrm>
        </p:spPr>
        <p:txBody>
          <a:bodyPr/>
          <a:lstStyle/>
          <a:p>
            <a:pPr>
              <a:spcBef>
                <a:spcPts val="1200"/>
              </a:spcBef>
            </a:pPr>
            <a:r>
              <a:rPr lang="en-CA" dirty="0" smtClean="0"/>
              <a:t>Nearing end of VRTIP application period - Nov 12</a:t>
            </a:r>
            <a:r>
              <a:rPr lang="en-CA" baseline="30000" dirty="0" smtClean="0"/>
              <a:t>th</a:t>
            </a:r>
            <a:endParaRPr lang="en-CA" dirty="0" smtClean="0"/>
          </a:p>
          <a:p>
            <a:pPr>
              <a:spcBef>
                <a:spcPts val="1200"/>
              </a:spcBef>
            </a:pPr>
            <a:r>
              <a:rPr lang="en-CA" dirty="0" smtClean="0"/>
              <a:t>VRTIP notifications received from members is encouraging</a:t>
            </a:r>
          </a:p>
          <a:p>
            <a:pPr>
              <a:spcBef>
                <a:spcPts val="1200"/>
              </a:spcBef>
            </a:pPr>
            <a:r>
              <a:rPr lang="en-CA" dirty="0" smtClean="0"/>
              <a:t>Even if Company’s posted target number not achieved, does not mean layoffs are a certainty</a:t>
            </a:r>
          </a:p>
          <a:p>
            <a:pPr>
              <a:spcBef>
                <a:spcPts val="1200"/>
              </a:spcBef>
            </a:pPr>
            <a:r>
              <a:rPr lang="en-CA" dirty="0" smtClean="0"/>
              <a:t>Article 27 covers the layoff process, recall and severance amounts</a:t>
            </a:r>
          </a:p>
          <a:p>
            <a:pPr>
              <a:spcBef>
                <a:spcPts val="1200"/>
              </a:spcBef>
            </a:pPr>
            <a:r>
              <a:rPr lang="en-CA" dirty="0" smtClean="0"/>
              <a:t>If you apply for a VRTIP package please notify the TEAM office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tLang="en-US" sz="4000" dirty="0" smtClean="0"/>
              <a:t>Q&amp;A</a:t>
            </a:r>
          </a:p>
        </p:txBody>
      </p:sp>
      <p:sp>
        <p:nvSpPr>
          <p:cNvPr id="41986" name="Rectangle 3"/>
          <p:cNvSpPr>
            <a:spLocks noGrp="1" noChangeArrowheads="1"/>
          </p:cNvSpPr>
          <p:nvPr>
            <p:ph type="body" idx="1"/>
          </p:nvPr>
        </p:nvSpPr>
        <p:spPr>
          <a:xfrm>
            <a:off x="1817688" y="2187575"/>
            <a:ext cx="5508625" cy="3563938"/>
          </a:xfrm>
        </p:spPr>
        <p:txBody>
          <a:bodyPr/>
          <a:lstStyle/>
          <a:p>
            <a:pPr algn="ctr" eaLnBrk="1" hangingPunct="1">
              <a:buSzTx/>
              <a:buFont typeface="Wingdings" pitchFamily="2" charset="2"/>
              <a:buNone/>
            </a:pPr>
            <a:r>
              <a:rPr lang="en-US" altLang="en-US" sz="2100" dirty="0" smtClean="0"/>
              <a:t>204-984-9470</a:t>
            </a:r>
          </a:p>
          <a:p>
            <a:pPr algn="ctr" eaLnBrk="1" hangingPunct="1">
              <a:buSzTx/>
              <a:buFont typeface="Wingdings" pitchFamily="2" charset="2"/>
              <a:buNone/>
            </a:pPr>
            <a:r>
              <a:rPr lang="en-CA" altLang="en-US" sz="2100" dirty="0" smtClean="0"/>
              <a:t>1-877-984-9470</a:t>
            </a:r>
            <a:endParaRPr lang="en-US" altLang="en-US" sz="2100" dirty="0" smtClean="0"/>
          </a:p>
          <a:p>
            <a:pPr algn="ctr" eaLnBrk="1" hangingPunct="1">
              <a:buSzTx/>
              <a:buFont typeface="Wingdings" pitchFamily="2" charset="2"/>
              <a:buNone/>
            </a:pPr>
            <a:r>
              <a:rPr lang="en-US" altLang="en-US" sz="2100" dirty="0" smtClean="0"/>
              <a:t>team@teamunion.mb.ca</a:t>
            </a:r>
            <a:br>
              <a:rPr lang="en-US" altLang="en-US" sz="2100" dirty="0" smtClean="0"/>
            </a:br>
            <a:endParaRPr lang="en-US" altLang="en-US" sz="2100" dirty="0" smtClean="0"/>
          </a:p>
          <a:p>
            <a:pPr algn="ctr" eaLnBrk="1" hangingPunct="1">
              <a:buSzTx/>
              <a:buFont typeface="Wingdings" pitchFamily="2" charset="2"/>
              <a:buNone/>
            </a:pPr>
            <a:r>
              <a:rPr lang="en-CA" altLang="en-US" sz="2100" dirty="0" smtClean="0"/>
              <a:t>www.teamunion.mb.ca</a:t>
            </a:r>
            <a:br>
              <a:rPr lang="en-CA" altLang="en-US" sz="2100" dirty="0" smtClean="0"/>
            </a:br>
            <a:endParaRPr lang="en-US" altLang="en-US" sz="2100" dirty="0" smtClean="0"/>
          </a:p>
          <a:p>
            <a:pPr algn="ctr" eaLnBrk="1" hangingPunct="1">
              <a:spcBef>
                <a:spcPct val="40000"/>
              </a:spcBef>
              <a:buSzTx/>
              <a:buFont typeface="Wingdings" pitchFamily="2" charset="2"/>
              <a:buNone/>
            </a:pPr>
            <a:r>
              <a:rPr lang="en-CA" altLang="en-US" sz="2100" dirty="0" smtClean="0"/>
              <a:t>Join us on Facebook and Twitter</a:t>
            </a:r>
          </a:p>
          <a:p>
            <a:pPr algn="ctr" eaLnBrk="1" hangingPunct="1">
              <a:spcBef>
                <a:spcPct val="40000"/>
              </a:spcBef>
              <a:buSzTx/>
              <a:buFont typeface="Wingdings" pitchFamily="2" charset="2"/>
              <a:buNone/>
            </a:pPr>
            <a:r>
              <a:rPr lang="en-CA" altLang="en-US" sz="2100" dirty="0" smtClean="0"/>
              <a:t>facebook.com/teamunion161</a:t>
            </a:r>
          </a:p>
          <a:p>
            <a:pPr algn="ctr">
              <a:buFont typeface="Wingdings" pitchFamily="2" charset="2"/>
              <a:buNone/>
            </a:pPr>
            <a:r>
              <a:rPr lang="en-CA" altLang="en-US" sz="2100" dirty="0" smtClean="0"/>
              <a:t>twitter.com/teamunion161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1206500" y="214313"/>
            <a:ext cx="7737475" cy="1462087"/>
          </a:xfrm>
        </p:spPr>
        <p:txBody>
          <a:bodyPr/>
          <a:lstStyle/>
          <a:p>
            <a:pPr eaLnBrk="1" hangingPunct="1"/>
            <a:r>
              <a:rPr lang="en-US" altLang="en-US" sz="4000" dirty="0" smtClean="0">
                <a:latin typeface="Verdana" pitchFamily="34" charset="0"/>
              </a:rPr>
              <a:t>Agenda</a:t>
            </a:r>
          </a:p>
        </p:txBody>
      </p:sp>
      <p:sp>
        <p:nvSpPr>
          <p:cNvPr id="17410" name="Rectangle 3"/>
          <p:cNvSpPr>
            <a:spLocks noGrp="1" noChangeArrowheads="1"/>
          </p:cNvSpPr>
          <p:nvPr>
            <p:ph type="body" idx="1"/>
          </p:nvPr>
        </p:nvSpPr>
        <p:spPr>
          <a:xfrm>
            <a:off x="2478088" y="2097088"/>
            <a:ext cx="4829175" cy="4254500"/>
          </a:xfrm>
        </p:spPr>
        <p:txBody>
          <a:bodyPr/>
          <a:lstStyle/>
          <a:p>
            <a:pPr eaLnBrk="1" hangingPunct="1">
              <a:spcBef>
                <a:spcPct val="30000"/>
              </a:spcBef>
              <a:buSzTx/>
              <a:buFont typeface="Wingdings" pitchFamily="2" charset="2"/>
              <a:buChar char="§"/>
            </a:pPr>
            <a:r>
              <a:rPr lang="en-US" altLang="en-US" smtClean="0"/>
              <a:t>Welcome</a:t>
            </a:r>
          </a:p>
          <a:p>
            <a:pPr eaLnBrk="1" hangingPunct="1">
              <a:spcBef>
                <a:spcPct val="40000"/>
              </a:spcBef>
              <a:buSzTx/>
              <a:buFont typeface="Wingdings" pitchFamily="2" charset="2"/>
              <a:buChar char="§"/>
            </a:pPr>
            <a:r>
              <a:rPr lang="en-US" altLang="en-US" smtClean="0"/>
              <a:t>Reports:</a:t>
            </a:r>
          </a:p>
          <a:p>
            <a:pPr lvl="2" eaLnBrk="1" hangingPunct="1">
              <a:spcBef>
                <a:spcPts val="450"/>
              </a:spcBef>
              <a:buClr>
                <a:srgbClr val="FF0000"/>
              </a:buClr>
              <a:buSzTx/>
              <a:buFont typeface="Wingdings" pitchFamily="2" charset="2"/>
              <a:buChar char="§"/>
            </a:pPr>
            <a:r>
              <a:rPr lang="en-US" altLang="en-US" sz="2000" smtClean="0"/>
              <a:t> President</a:t>
            </a:r>
          </a:p>
          <a:p>
            <a:pPr lvl="2" eaLnBrk="1" hangingPunct="1">
              <a:spcBef>
                <a:spcPts val="450"/>
              </a:spcBef>
              <a:buClr>
                <a:srgbClr val="FF0000"/>
              </a:buClr>
              <a:buSzTx/>
              <a:buFont typeface="Wingdings" pitchFamily="2" charset="2"/>
              <a:buChar char="§"/>
            </a:pPr>
            <a:r>
              <a:rPr lang="en-US" altLang="en-US" sz="2000" smtClean="0"/>
              <a:t> Finance</a:t>
            </a:r>
          </a:p>
          <a:p>
            <a:pPr lvl="2" eaLnBrk="1" hangingPunct="1">
              <a:spcBef>
                <a:spcPts val="450"/>
              </a:spcBef>
              <a:buClr>
                <a:srgbClr val="FF0000"/>
              </a:buClr>
              <a:buSzTx/>
              <a:buFont typeface="Wingdings" pitchFamily="2" charset="2"/>
              <a:buChar char="§"/>
            </a:pPr>
            <a:r>
              <a:rPr lang="en-US" altLang="en-US" sz="2000" smtClean="0"/>
              <a:t> Executive Director</a:t>
            </a:r>
          </a:p>
          <a:p>
            <a:pPr eaLnBrk="1" hangingPunct="1">
              <a:spcBef>
                <a:spcPct val="40000"/>
              </a:spcBef>
              <a:buSzTx/>
              <a:buFont typeface="Wingdings" pitchFamily="2" charset="2"/>
              <a:buChar char="§"/>
            </a:pPr>
            <a:r>
              <a:rPr lang="en-US" altLang="en-US" smtClean="0"/>
              <a:t>Upcoming Events:</a:t>
            </a:r>
          </a:p>
          <a:p>
            <a:pPr lvl="2" eaLnBrk="1" hangingPunct="1">
              <a:spcBef>
                <a:spcPts val="450"/>
              </a:spcBef>
              <a:buClr>
                <a:srgbClr val="FF0000"/>
              </a:buClr>
              <a:buSzTx/>
              <a:buFont typeface="Wingdings" pitchFamily="2" charset="2"/>
              <a:buChar char="§"/>
            </a:pPr>
            <a:r>
              <a:rPr lang="en-US" altLang="en-US" sz="2000" smtClean="0"/>
              <a:t>Negotiations - Proposals</a:t>
            </a:r>
          </a:p>
          <a:p>
            <a:pPr lvl="2" eaLnBrk="1" hangingPunct="1">
              <a:spcBef>
                <a:spcPts val="450"/>
              </a:spcBef>
              <a:buClr>
                <a:srgbClr val="FF0000"/>
              </a:buClr>
              <a:buSzTx/>
              <a:buFont typeface="Wingdings" pitchFamily="2" charset="2"/>
              <a:buChar char="§"/>
            </a:pPr>
            <a:r>
              <a:rPr lang="en-US" altLang="en-US" sz="2000" smtClean="0"/>
              <a:t>Voluntary Departures</a:t>
            </a:r>
          </a:p>
          <a:p>
            <a:pPr eaLnBrk="1" hangingPunct="1">
              <a:spcBef>
                <a:spcPct val="40000"/>
              </a:spcBef>
              <a:buSzTx/>
              <a:buFont typeface="Wingdings" pitchFamily="2" charset="2"/>
              <a:buChar char="§"/>
            </a:pPr>
            <a:r>
              <a:rPr lang="en-US" altLang="en-US" smtClean="0"/>
              <a:t>Q&amp;A</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1246188" y="323850"/>
            <a:ext cx="7315200" cy="1357313"/>
          </a:xfrm>
        </p:spPr>
        <p:txBody>
          <a:bodyPr/>
          <a:lstStyle/>
          <a:p>
            <a:pPr eaLnBrk="1" hangingPunct="1"/>
            <a:r>
              <a:rPr lang="en-US" altLang="en-US" sz="4000" dirty="0" smtClean="0">
                <a:latin typeface="Verdana" pitchFamily="34" charset="0"/>
              </a:rPr>
              <a:t>President’s Report</a:t>
            </a:r>
            <a:endParaRPr lang="en-US" altLang="en-US" sz="2800" dirty="0" smtClean="0">
              <a:latin typeface="Verdana" pitchFamily="34" charset="0"/>
            </a:endParaRPr>
          </a:p>
        </p:txBody>
      </p:sp>
      <p:sp>
        <p:nvSpPr>
          <p:cNvPr id="19458" name="Rectangle 3"/>
          <p:cNvSpPr>
            <a:spLocks noGrp="1" noChangeArrowheads="1"/>
          </p:cNvSpPr>
          <p:nvPr>
            <p:ph type="body" sz="half" idx="4294967295"/>
          </p:nvPr>
        </p:nvSpPr>
        <p:spPr>
          <a:xfrm>
            <a:off x="1168400" y="1985963"/>
            <a:ext cx="7251700" cy="4559300"/>
          </a:xfrm>
        </p:spPr>
        <p:txBody>
          <a:bodyPr/>
          <a:lstStyle/>
          <a:p>
            <a:pPr eaLnBrk="1" hangingPunct="1">
              <a:spcBef>
                <a:spcPct val="50000"/>
              </a:spcBef>
            </a:pPr>
            <a:r>
              <a:rPr lang="en-CA" altLang="en-US" smtClean="0"/>
              <a:t>A Recap of Who We </a:t>
            </a:r>
            <a:r>
              <a:rPr lang="en-US" altLang="en-US" smtClean="0"/>
              <a:t>Are:</a:t>
            </a:r>
          </a:p>
          <a:p>
            <a:pPr lvl="1" eaLnBrk="1" hangingPunct="1">
              <a:spcBef>
                <a:spcPct val="30000"/>
              </a:spcBef>
              <a:buSzPct val="60000"/>
            </a:pPr>
            <a:r>
              <a:rPr lang="en-CA" altLang="en-US" sz="2000" smtClean="0"/>
              <a:t>TEAM </a:t>
            </a:r>
            <a:r>
              <a:rPr lang="en-US" altLang="en-US" sz="2000" smtClean="0"/>
              <a:t>was formed at MTS in 1972</a:t>
            </a:r>
            <a:endParaRPr lang="en-CA" altLang="en-US" sz="2000" smtClean="0"/>
          </a:p>
          <a:p>
            <a:pPr lvl="1" eaLnBrk="1" hangingPunct="1">
              <a:spcBef>
                <a:spcPct val="30000"/>
              </a:spcBef>
              <a:buSzPct val="60000"/>
            </a:pPr>
            <a:r>
              <a:rPr lang="en-US" altLang="en-US" sz="2000" smtClean="0"/>
              <a:t>Elected volunteer Board</a:t>
            </a:r>
          </a:p>
          <a:p>
            <a:pPr lvl="1" eaLnBrk="1" hangingPunct="1">
              <a:spcBef>
                <a:spcPct val="30000"/>
              </a:spcBef>
              <a:buSzPct val="60000"/>
            </a:pPr>
            <a:r>
              <a:rPr lang="en-CA" altLang="en-US" sz="2000" smtClean="0"/>
              <a:t>1,100 members in MTS today</a:t>
            </a:r>
          </a:p>
          <a:p>
            <a:pPr lvl="1" eaLnBrk="1" hangingPunct="1">
              <a:spcBef>
                <a:spcPct val="30000"/>
              </a:spcBef>
              <a:buSzPct val="60000"/>
            </a:pPr>
            <a:r>
              <a:rPr lang="en-CA" altLang="en-US" sz="2000" smtClean="0"/>
              <a:t>Affiliated with the IFPTE in 2006</a:t>
            </a:r>
          </a:p>
          <a:p>
            <a:pPr marL="1143000" lvl="2" indent="-228600" eaLnBrk="1" hangingPunct="1">
              <a:spcBef>
                <a:spcPct val="30000"/>
              </a:spcBef>
              <a:buSzPct val="60000"/>
            </a:pPr>
            <a:r>
              <a:rPr lang="en-CA" altLang="en-US" sz="2000" smtClean="0"/>
              <a:t>Established 19</a:t>
            </a:r>
            <a:r>
              <a:rPr lang="en-US" altLang="en-US" sz="2000" smtClean="0"/>
              <a:t>18</a:t>
            </a:r>
          </a:p>
          <a:p>
            <a:pPr marL="1143000" lvl="2" indent="-228600" eaLnBrk="1" hangingPunct="1">
              <a:spcBef>
                <a:spcPct val="30000"/>
              </a:spcBef>
              <a:buSzPct val="60000"/>
            </a:pPr>
            <a:r>
              <a:rPr lang="en-CA" altLang="en-US" sz="2000" smtClean="0"/>
              <a:t>9,500 members in Canada</a:t>
            </a:r>
          </a:p>
          <a:p>
            <a:pPr marL="1143000" lvl="2" indent="-228600" eaLnBrk="1" hangingPunct="1">
              <a:spcBef>
                <a:spcPct val="30000"/>
              </a:spcBef>
              <a:buSzPct val="60000"/>
            </a:pPr>
            <a:r>
              <a:rPr lang="en-CA" altLang="en-US" sz="2000" smtClean="0"/>
              <a:t>Including the managers &amp; professionals at the City</a:t>
            </a:r>
          </a:p>
          <a:p>
            <a:pPr lvl="1" eaLnBrk="1" hangingPunct="1">
              <a:spcBef>
                <a:spcPct val="30000"/>
              </a:spcBef>
              <a:buSzPct val="60000"/>
            </a:pPr>
            <a:r>
              <a:rPr lang="en-CA" altLang="en-US" sz="2000" smtClean="0"/>
              <a:t>Full-time staff of four</a:t>
            </a:r>
          </a:p>
          <a:p>
            <a:pPr lvl="1" eaLnBrk="1" hangingPunct="1">
              <a:spcBef>
                <a:spcPct val="30000"/>
              </a:spcBef>
              <a:buSzPct val="60000"/>
            </a:pPr>
            <a:r>
              <a:rPr lang="en-CA" altLang="en-US" sz="2000" smtClean="0"/>
              <a:t>Legal services provided by D'Arcy &amp; Deacon LLP</a:t>
            </a:r>
            <a:endParaRPr lang="en-US" altLang="en-US" sz="20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1246188" y="323850"/>
            <a:ext cx="7315200" cy="1357313"/>
          </a:xfrm>
        </p:spPr>
        <p:txBody>
          <a:bodyPr/>
          <a:lstStyle/>
          <a:p>
            <a:pPr eaLnBrk="1" hangingPunct="1"/>
            <a:r>
              <a:rPr lang="en-US" altLang="en-US" sz="4000" dirty="0" smtClean="0">
                <a:latin typeface="Verdana" pitchFamily="34" charset="0"/>
              </a:rPr>
              <a:t>President’s Report</a:t>
            </a:r>
            <a:endParaRPr lang="en-US" altLang="en-US" sz="2800" dirty="0" smtClean="0">
              <a:latin typeface="Verdana" pitchFamily="34" charset="0"/>
            </a:endParaRPr>
          </a:p>
        </p:txBody>
      </p:sp>
      <p:sp>
        <p:nvSpPr>
          <p:cNvPr id="21506" name="Rectangle 3"/>
          <p:cNvSpPr>
            <a:spLocks noGrp="1" noChangeArrowheads="1"/>
          </p:cNvSpPr>
          <p:nvPr>
            <p:ph type="body" sz="half" idx="4294967295"/>
          </p:nvPr>
        </p:nvSpPr>
        <p:spPr>
          <a:xfrm>
            <a:off x="1168400" y="1985963"/>
            <a:ext cx="7018338" cy="4233862"/>
          </a:xfrm>
        </p:spPr>
        <p:txBody>
          <a:bodyPr/>
          <a:lstStyle/>
          <a:p>
            <a:pPr eaLnBrk="1" hangingPunct="1">
              <a:spcBef>
                <a:spcPct val="50000"/>
              </a:spcBef>
            </a:pPr>
            <a:r>
              <a:rPr lang="en-US" altLang="en-US" dirty="0" smtClean="0"/>
              <a:t>Effective with Member Participation:</a:t>
            </a:r>
          </a:p>
          <a:p>
            <a:pPr lvl="1" eaLnBrk="1" hangingPunct="1">
              <a:spcBef>
                <a:spcPct val="30000"/>
              </a:spcBef>
              <a:buSzPct val="60000"/>
            </a:pPr>
            <a:r>
              <a:rPr lang="en-US" altLang="en-US" sz="2200" dirty="0" smtClean="0"/>
              <a:t>Raising workplace concerns</a:t>
            </a:r>
          </a:p>
          <a:p>
            <a:pPr lvl="1" eaLnBrk="1" hangingPunct="1">
              <a:spcBef>
                <a:spcPct val="30000"/>
              </a:spcBef>
              <a:buSzPct val="60000"/>
            </a:pPr>
            <a:r>
              <a:rPr lang="en-US" altLang="en-US" sz="2200" dirty="0" smtClean="0"/>
              <a:t>Surveys, focus groups, meetings, and voting on the contract</a:t>
            </a:r>
          </a:p>
          <a:p>
            <a:pPr lvl="1" eaLnBrk="1" hangingPunct="1">
              <a:spcBef>
                <a:spcPct val="30000"/>
              </a:spcBef>
              <a:buSzPct val="60000"/>
            </a:pPr>
            <a:r>
              <a:rPr lang="en-CA" altLang="en-US" sz="2200" dirty="0" smtClean="0"/>
              <a:t>Health and Safety</a:t>
            </a:r>
            <a:r>
              <a:rPr lang="en-US" altLang="en-US" sz="2200" dirty="0" smtClean="0"/>
              <a:t> Committees</a:t>
            </a:r>
          </a:p>
          <a:p>
            <a:pPr lvl="1" eaLnBrk="1" hangingPunct="1">
              <a:spcBef>
                <a:spcPct val="30000"/>
              </a:spcBef>
              <a:buSzPct val="60000"/>
            </a:pPr>
            <a:r>
              <a:rPr lang="en-CA" altLang="en-US" sz="2200" dirty="0" smtClean="0"/>
              <a:t>Communication Action Representatives</a:t>
            </a:r>
          </a:p>
          <a:p>
            <a:pPr lvl="1" eaLnBrk="1" hangingPunct="1">
              <a:spcBef>
                <a:spcPct val="30000"/>
              </a:spcBef>
              <a:buSzPct val="60000"/>
            </a:pPr>
            <a:r>
              <a:rPr lang="en-US" altLang="en-US" sz="2200" dirty="0" smtClean="0"/>
              <a:t>Bargaining Committee - proposal development</a:t>
            </a:r>
          </a:p>
          <a:p>
            <a:pPr lvl="1" eaLnBrk="1" hangingPunct="1">
              <a:spcBef>
                <a:spcPct val="30000"/>
              </a:spcBef>
              <a:buSzPct val="60000"/>
            </a:pPr>
            <a:r>
              <a:rPr lang="en-CA" altLang="en-US" sz="2200" dirty="0" smtClean="0"/>
              <a:t>Negotiating Committee - meet with</a:t>
            </a:r>
            <a:r>
              <a:rPr lang="en-US" altLang="en-US" sz="2200" dirty="0" smtClean="0"/>
              <a:t> the Company</a:t>
            </a:r>
            <a:endParaRPr lang="en-CA" altLang="en-US" sz="2200" dirty="0" smtClean="0"/>
          </a:p>
          <a:p>
            <a:pPr lvl="1" eaLnBrk="1" hangingPunct="1">
              <a:spcBef>
                <a:spcPct val="30000"/>
              </a:spcBef>
              <a:buSzPct val="60000"/>
            </a:pPr>
            <a:r>
              <a:rPr lang="en-CA" altLang="en-US" sz="2200" dirty="0" smtClean="0"/>
              <a:t>Take-a-Break </a:t>
            </a:r>
            <a:r>
              <a:rPr lang="en-US" altLang="en-US" sz="2200" dirty="0" smtClean="0"/>
              <a:t>United Way Fundraising BBQs</a:t>
            </a:r>
            <a:endParaRPr lang="en-US" altLang="en-US" sz="2000" dirty="0" smtClean="0"/>
          </a:p>
          <a:p>
            <a:pPr lvl="1" eaLnBrk="1" hangingPunct="1">
              <a:spcBef>
                <a:spcPct val="30000"/>
              </a:spcBef>
              <a:buSzPct val="60000"/>
            </a:pPr>
            <a:endParaRPr lang="en-CA" altLang="en-US" sz="20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1246188" y="323850"/>
            <a:ext cx="7315200" cy="1357313"/>
          </a:xfrm>
        </p:spPr>
        <p:txBody>
          <a:bodyPr/>
          <a:lstStyle/>
          <a:p>
            <a:pPr eaLnBrk="1" hangingPunct="1"/>
            <a:r>
              <a:rPr lang="en-US" altLang="en-US" sz="4000" dirty="0" smtClean="0">
                <a:latin typeface="Verdana" pitchFamily="34" charset="0"/>
              </a:rPr>
              <a:t>President’s Report</a:t>
            </a:r>
            <a:endParaRPr lang="en-US" altLang="en-US" sz="2800" dirty="0" smtClean="0">
              <a:latin typeface="Verdana" pitchFamily="34" charset="0"/>
            </a:endParaRPr>
          </a:p>
        </p:txBody>
      </p:sp>
      <p:sp>
        <p:nvSpPr>
          <p:cNvPr id="23554" name="Rectangle 3"/>
          <p:cNvSpPr>
            <a:spLocks noGrp="1" noChangeArrowheads="1"/>
          </p:cNvSpPr>
          <p:nvPr>
            <p:ph type="body" sz="half" idx="4294967295"/>
          </p:nvPr>
        </p:nvSpPr>
        <p:spPr>
          <a:xfrm>
            <a:off x="1168400" y="1985963"/>
            <a:ext cx="7259638" cy="4233862"/>
          </a:xfrm>
        </p:spPr>
        <p:txBody>
          <a:bodyPr/>
          <a:lstStyle/>
          <a:p>
            <a:pPr eaLnBrk="1" hangingPunct="1">
              <a:spcBef>
                <a:spcPct val="30000"/>
              </a:spcBef>
            </a:pPr>
            <a:r>
              <a:rPr lang="en-CA" altLang="en-US" smtClean="0"/>
              <a:t>Education and Development Opportunities:</a:t>
            </a:r>
          </a:p>
          <a:p>
            <a:pPr lvl="1" eaLnBrk="1" hangingPunct="1">
              <a:spcBef>
                <a:spcPct val="30000"/>
              </a:spcBef>
              <a:buSzPct val="60000"/>
            </a:pPr>
            <a:r>
              <a:rPr lang="en-CA" altLang="en-US" sz="2200" smtClean="0"/>
              <a:t>Leadership Training</a:t>
            </a:r>
          </a:p>
          <a:p>
            <a:pPr lvl="1" eaLnBrk="1" hangingPunct="1">
              <a:spcBef>
                <a:spcPct val="30000"/>
              </a:spcBef>
              <a:buSzPct val="60000"/>
            </a:pPr>
            <a:r>
              <a:rPr lang="en-CA" altLang="en-US" sz="2200" smtClean="0"/>
              <a:t>Scholarship Awards - Children and Members</a:t>
            </a:r>
          </a:p>
          <a:p>
            <a:pPr lvl="1" eaLnBrk="1" hangingPunct="1">
              <a:spcBef>
                <a:spcPct val="30000"/>
              </a:spcBef>
              <a:buSzPct val="60000"/>
            </a:pPr>
            <a:r>
              <a:rPr lang="en-CA" altLang="en-US" sz="2200" smtClean="0"/>
              <a:t>Health and Safety Conference</a:t>
            </a:r>
          </a:p>
          <a:p>
            <a:pPr lvl="1" eaLnBrk="1" hangingPunct="1">
              <a:spcBef>
                <a:spcPct val="30000"/>
              </a:spcBef>
              <a:buSzPct val="60000"/>
            </a:pPr>
            <a:r>
              <a:rPr lang="en-CA" altLang="en-US" sz="2200" smtClean="0"/>
              <a:t>Labour Law Conference</a:t>
            </a:r>
          </a:p>
          <a:p>
            <a:pPr lvl="1" eaLnBrk="1" hangingPunct="1">
              <a:spcBef>
                <a:spcPct val="30000"/>
              </a:spcBef>
              <a:buSzPct val="60000"/>
            </a:pPr>
            <a:r>
              <a:rPr lang="en-CA" altLang="en-US" sz="2200" smtClean="0"/>
              <a:t>Pension Rep Training</a:t>
            </a:r>
          </a:p>
          <a:p>
            <a:pPr lvl="1" eaLnBrk="1" hangingPunct="1">
              <a:spcBef>
                <a:spcPct val="30000"/>
              </a:spcBef>
              <a:buSzPct val="60000"/>
            </a:pPr>
            <a:r>
              <a:rPr lang="en-CA" altLang="en-US" sz="2200" smtClean="0"/>
              <a:t>Convention</a:t>
            </a:r>
            <a:r>
              <a:rPr lang="en-US" altLang="en-US" sz="2200" smtClean="0"/>
              <a:t>s</a:t>
            </a:r>
          </a:p>
          <a:p>
            <a:pPr lvl="1" eaLnBrk="1" hangingPunct="1">
              <a:spcBef>
                <a:spcPct val="30000"/>
              </a:spcBef>
              <a:buSzPct val="60000"/>
            </a:pPr>
            <a:r>
              <a:rPr lang="en-CA" altLang="en-US" sz="2200" smtClean="0"/>
              <a:t>Board Development</a:t>
            </a:r>
          </a:p>
          <a:p>
            <a:pPr lvl="1" eaLnBrk="1" hangingPunct="1">
              <a:spcBef>
                <a:spcPct val="30000"/>
              </a:spcBef>
              <a:buSzPct val="60000"/>
              <a:buFont typeface="Wingdings" pitchFamily="2" charset="2"/>
              <a:buNone/>
            </a:pPr>
            <a:endParaRPr lang="en-CA" altLang="en-US" sz="20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001713" y="2006600"/>
            <a:ext cx="7010400" cy="4535488"/>
          </a:xfrm>
        </p:spPr>
        <p:txBody>
          <a:bodyPr/>
          <a:lstStyle/>
          <a:p>
            <a:pPr eaLnBrk="1" hangingPunct="1">
              <a:spcBef>
                <a:spcPts val="1200"/>
              </a:spcBef>
            </a:pPr>
            <a:r>
              <a:rPr lang="en-CA" altLang="en-US" smtClean="0"/>
              <a:t>Finance Committee develops the budget and makes recommendations to the Board</a:t>
            </a:r>
          </a:p>
          <a:p>
            <a:pPr eaLnBrk="1" hangingPunct="1">
              <a:spcBef>
                <a:spcPts val="1200"/>
              </a:spcBef>
            </a:pPr>
            <a:r>
              <a:rPr lang="en-CA" smtClean="0"/>
              <a:t>Board reviews income &amp; expenditure at least six times a year</a:t>
            </a:r>
          </a:p>
          <a:p>
            <a:pPr eaLnBrk="1" hangingPunct="1">
              <a:spcBef>
                <a:spcPts val="1200"/>
              </a:spcBef>
            </a:pPr>
            <a:r>
              <a:rPr lang="en-CA" smtClean="0"/>
              <a:t>Investment strategy primarily focused on protecting capital</a:t>
            </a:r>
          </a:p>
          <a:p>
            <a:pPr eaLnBrk="1" hangingPunct="1">
              <a:spcBef>
                <a:spcPts val="1200"/>
              </a:spcBef>
            </a:pPr>
            <a:r>
              <a:rPr lang="en-CA" altLang="en-US" smtClean="0"/>
              <a:t>Accounts audited by </a:t>
            </a:r>
            <a:r>
              <a:rPr lang="en-US" altLang="en-US" smtClean="0"/>
              <a:t>ONBusiness Chartered Accountants Inc., Winnipeg</a:t>
            </a:r>
          </a:p>
        </p:txBody>
      </p:sp>
      <p:sp>
        <p:nvSpPr>
          <p:cNvPr id="5" name="Rectangle 2"/>
          <p:cNvSpPr>
            <a:spLocks noGrp="1" noChangeArrowheads="1"/>
          </p:cNvSpPr>
          <p:nvPr>
            <p:ph type="title" idx="4294967295"/>
          </p:nvPr>
        </p:nvSpPr>
        <p:spPr>
          <a:xfrm>
            <a:off x="1255594" y="214313"/>
            <a:ext cx="7375620" cy="1462087"/>
          </a:xfrm>
        </p:spPr>
        <p:txBody>
          <a:bodyPr/>
          <a:lstStyle/>
          <a:p>
            <a:pPr eaLnBrk="1" hangingPunct="1"/>
            <a:r>
              <a:rPr lang="en-US" altLang="en-US" sz="4000" dirty="0" smtClean="0">
                <a:latin typeface="Verdana" pitchFamily="34" charset="0"/>
              </a:rPr>
              <a:t>Finance Report</a:t>
            </a:r>
            <a:endParaRPr lang="en-US" altLang="en-US" sz="2800" dirty="0" smtClean="0">
              <a:latin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4294967295"/>
          </p:nvPr>
        </p:nvSpPr>
        <p:spPr>
          <a:xfrm>
            <a:off x="1001713" y="2006600"/>
            <a:ext cx="7689850" cy="4535488"/>
          </a:xfrm>
        </p:spPr>
        <p:txBody>
          <a:bodyPr/>
          <a:lstStyle/>
          <a:p>
            <a:pPr eaLnBrk="1" hangingPunct="1">
              <a:spcBef>
                <a:spcPct val="50000"/>
              </a:spcBef>
            </a:pPr>
            <a:r>
              <a:rPr lang="en-CA" altLang="en-US" smtClean="0"/>
              <a:t>Audited Financial Statement available to member</a:t>
            </a:r>
            <a:r>
              <a:rPr lang="en-US" altLang="en-US" smtClean="0"/>
              <a:t>s</a:t>
            </a:r>
          </a:p>
          <a:p>
            <a:pPr eaLnBrk="1" hangingPunct="1">
              <a:spcBef>
                <a:spcPct val="75000"/>
              </a:spcBef>
            </a:pPr>
            <a:r>
              <a:rPr lang="en-CA" altLang="en-US" smtClean="0"/>
              <a:t>2014 Audited Financial Statement Summary:</a:t>
            </a:r>
          </a:p>
          <a:p>
            <a:pPr lvl="1" eaLnBrk="1" hangingPunct="1">
              <a:spcBef>
                <a:spcPct val="30000"/>
              </a:spcBef>
              <a:buSzPct val="60000"/>
            </a:pPr>
            <a:r>
              <a:rPr lang="en-CA" altLang="en-US" sz="2200" smtClean="0"/>
              <a:t>Income				  $1,358,612</a:t>
            </a:r>
          </a:p>
          <a:p>
            <a:pPr lvl="1" eaLnBrk="1" hangingPunct="1">
              <a:spcBef>
                <a:spcPct val="30000"/>
              </a:spcBef>
              <a:buSzPct val="60000"/>
            </a:pPr>
            <a:r>
              <a:rPr lang="en-CA" altLang="en-US" sz="2200" smtClean="0"/>
              <a:t>Expenses (inc. </a:t>
            </a:r>
            <a:r>
              <a:rPr lang="en-US" altLang="en-US" sz="2200" smtClean="0"/>
              <a:t>pension lawsuit)</a:t>
            </a:r>
            <a:r>
              <a:rPr lang="en-CA" altLang="en-US" sz="2200" smtClean="0"/>
              <a:t>	  $1,765,031</a:t>
            </a:r>
          </a:p>
          <a:p>
            <a:pPr lvl="1" eaLnBrk="1" hangingPunct="1">
              <a:spcBef>
                <a:spcPct val="30000"/>
              </a:spcBef>
              <a:buSzPct val="60000"/>
            </a:pPr>
            <a:r>
              <a:rPr lang="en-US" altLang="en-US" sz="2200" smtClean="0"/>
              <a:t>Recovered legal fees		  $1,479,898</a:t>
            </a:r>
            <a:br>
              <a:rPr lang="en-US" altLang="en-US" sz="2200" smtClean="0"/>
            </a:br>
            <a:endParaRPr lang="en-CA" altLang="en-US" sz="1000" smtClean="0"/>
          </a:p>
          <a:p>
            <a:pPr lvl="1" eaLnBrk="1" hangingPunct="1">
              <a:spcBef>
                <a:spcPct val="30000"/>
              </a:spcBef>
              <a:buSzPct val="60000"/>
            </a:pPr>
            <a:r>
              <a:rPr lang="en-CA" altLang="en-US" sz="2200" smtClean="0"/>
              <a:t>General Fund balance			    $1,641,639</a:t>
            </a:r>
          </a:p>
          <a:p>
            <a:pPr lvl="1" eaLnBrk="1" hangingPunct="1">
              <a:spcBef>
                <a:spcPct val="30000"/>
              </a:spcBef>
              <a:buSzPct val="60000"/>
            </a:pPr>
            <a:r>
              <a:rPr lang="en-CA" altLang="en-US" sz="2200" smtClean="0"/>
              <a:t>Defence Fund balance			    $1,307,953</a:t>
            </a:r>
            <a:endParaRPr lang="en-US" altLang="en-US" sz="2200" smtClean="0"/>
          </a:p>
          <a:p>
            <a:pPr eaLnBrk="1" hangingPunct="1">
              <a:spcBef>
                <a:spcPct val="75000"/>
              </a:spcBef>
            </a:pPr>
            <a:r>
              <a:rPr lang="en-CA" altLang="en-US" sz="2500" smtClean="0"/>
              <a:t>T</a:t>
            </a:r>
            <a:r>
              <a:rPr lang="en-US" altLang="en-US" sz="2500" smtClean="0"/>
              <a:t>EAM currently has $3.5M in cash and investments</a:t>
            </a:r>
            <a:endParaRPr lang="en-CA" altLang="en-US" smtClean="0"/>
          </a:p>
        </p:txBody>
      </p:sp>
      <p:sp>
        <p:nvSpPr>
          <p:cNvPr id="4" name="Rectangle 2"/>
          <p:cNvSpPr>
            <a:spLocks noGrp="1" noChangeArrowheads="1"/>
          </p:cNvSpPr>
          <p:nvPr>
            <p:ph type="title" idx="4294967295"/>
          </p:nvPr>
        </p:nvSpPr>
        <p:spPr>
          <a:xfrm>
            <a:off x="1255594" y="214313"/>
            <a:ext cx="7375620" cy="1462087"/>
          </a:xfrm>
        </p:spPr>
        <p:txBody>
          <a:bodyPr/>
          <a:lstStyle/>
          <a:p>
            <a:pPr eaLnBrk="1" hangingPunct="1"/>
            <a:r>
              <a:rPr lang="en-US" altLang="en-US" sz="4000" dirty="0" smtClean="0">
                <a:latin typeface="Verdana" pitchFamily="34" charset="0"/>
              </a:rPr>
              <a:t>Finance Report</a:t>
            </a:r>
            <a:endParaRPr lang="en-US" altLang="en-US" sz="2800" dirty="0" smtClean="0">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sz="half" idx="4294967295"/>
          </p:nvPr>
        </p:nvSpPr>
        <p:spPr>
          <a:xfrm>
            <a:off x="1006475" y="2011363"/>
            <a:ext cx="6964363" cy="4368800"/>
          </a:xfrm>
        </p:spPr>
        <p:txBody>
          <a:bodyPr/>
          <a:lstStyle/>
          <a:p>
            <a:pPr eaLnBrk="1" hangingPunct="1">
              <a:lnSpc>
                <a:spcPct val="90000"/>
              </a:lnSpc>
              <a:spcBef>
                <a:spcPct val="50000"/>
              </a:spcBef>
            </a:pPr>
            <a:r>
              <a:rPr lang="en-CA" altLang="en-US" dirty="0" smtClean="0"/>
              <a:t>Direction set by the Board with input from the ED.  The ED, office and IFPTE Rep then make it happen</a:t>
            </a:r>
          </a:p>
          <a:p>
            <a:pPr eaLnBrk="1" hangingPunct="1">
              <a:lnSpc>
                <a:spcPct val="90000"/>
              </a:lnSpc>
              <a:spcBef>
                <a:spcPct val="50000"/>
              </a:spcBef>
            </a:pPr>
            <a:r>
              <a:rPr lang="en-CA" altLang="en-US" dirty="0" smtClean="0"/>
              <a:t>Board Meeting reports on the TEAM website</a:t>
            </a:r>
          </a:p>
          <a:p>
            <a:pPr eaLnBrk="1" hangingPunct="1">
              <a:lnSpc>
                <a:spcPct val="90000"/>
              </a:lnSpc>
              <a:spcBef>
                <a:spcPct val="50000"/>
              </a:spcBef>
            </a:pPr>
            <a:r>
              <a:rPr lang="en-CA" altLang="en-US" dirty="0" smtClean="0"/>
              <a:t>Member issues since October 2014:</a:t>
            </a:r>
          </a:p>
          <a:p>
            <a:pPr lvl="1" eaLnBrk="1" hangingPunct="1">
              <a:lnSpc>
                <a:spcPct val="90000"/>
              </a:lnSpc>
              <a:spcBef>
                <a:spcPct val="30000"/>
              </a:spcBef>
              <a:buSzPct val="60000"/>
            </a:pPr>
            <a:r>
              <a:rPr lang="en-US" altLang="en-US" sz="2200" dirty="0" smtClean="0"/>
              <a:t>Pension award funds distributed</a:t>
            </a:r>
          </a:p>
          <a:p>
            <a:pPr lvl="1" eaLnBrk="1" hangingPunct="1">
              <a:lnSpc>
                <a:spcPct val="90000"/>
              </a:lnSpc>
              <a:spcBef>
                <a:spcPct val="30000"/>
              </a:spcBef>
              <a:buSzPct val="60000"/>
            </a:pPr>
            <a:r>
              <a:rPr lang="en-US" altLang="en-US" sz="2200" dirty="0" smtClean="0"/>
              <a:t>50 new complaints; 21 resolved</a:t>
            </a:r>
          </a:p>
          <a:p>
            <a:pPr lvl="1" eaLnBrk="1" hangingPunct="1">
              <a:lnSpc>
                <a:spcPct val="90000"/>
              </a:lnSpc>
              <a:spcBef>
                <a:spcPct val="30000"/>
              </a:spcBef>
              <a:buSzPct val="60000"/>
            </a:pPr>
            <a:r>
              <a:rPr lang="en-US" altLang="en-US" sz="2200" dirty="0" smtClean="0"/>
              <a:t>11 new grievances; 3 resolved</a:t>
            </a:r>
          </a:p>
          <a:p>
            <a:pPr lvl="1" eaLnBrk="1" hangingPunct="1">
              <a:lnSpc>
                <a:spcPct val="90000"/>
              </a:lnSpc>
              <a:spcBef>
                <a:spcPct val="30000"/>
              </a:spcBef>
              <a:buSzPct val="60000"/>
            </a:pPr>
            <a:r>
              <a:rPr lang="en-US" altLang="en-US" sz="2200" dirty="0" smtClean="0"/>
              <a:t>Human Rights complaint regarding discrimination around a layoff resolved</a:t>
            </a:r>
          </a:p>
        </p:txBody>
      </p:sp>
      <p:sp>
        <p:nvSpPr>
          <p:cNvPr id="4" name="Rectangle 2"/>
          <p:cNvSpPr txBox="1">
            <a:spLocks noChangeArrowheads="1"/>
          </p:cNvSpPr>
          <p:nvPr/>
        </p:nvSpPr>
        <p:spPr bwMode="auto">
          <a:xfrm>
            <a:off x="1255593" y="214313"/>
            <a:ext cx="7688381"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Tahoma" pitchFamily="34" charset="0"/>
                <a:cs typeface="Arial" charset="0"/>
              </a:defRPr>
            </a:lvl2pPr>
            <a:lvl3pPr algn="l" rtl="0" eaLnBrk="0" fontAlgn="base" hangingPunct="0">
              <a:spcBef>
                <a:spcPct val="0"/>
              </a:spcBef>
              <a:spcAft>
                <a:spcPct val="0"/>
              </a:spcAft>
              <a:defRPr sz="3300">
                <a:solidFill>
                  <a:schemeClr val="tx2"/>
                </a:solidFill>
                <a:latin typeface="Tahoma" pitchFamily="34" charset="0"/>
                <a:cs typeface="Arial" charset="0"/>
              </a:defRPr>
            </a:lvl3pPr>
            <a:lvl4pPr algn="l" rtl="0" eaLnBrk="0" fontAlgn="base" hangingPunct="0">
              <a:spcBef>
                <a:spcPct val="0"/>
              </a:spcBef>
              <a:spcAft>
                <a:spcPct val="0"/>
              </a:spcAft>
              <a:defRPr sz="3300">
                <a:solidFill>
                  <a:schemeClr val="tx2"/>
                </a:solidFill>
                <a:latin typeface="Tahoma" pitchFamily="34" charset="0"/>
                <a:cs typeface="Arial" charset="0"/>
              </a:defRPr>
            </a:lvl4pPr>
            <a:lvl5pPr algn="l" rtl="0" eaLnBrk="0" fontAlgn="base" hangingPunct="0">
              <a:spcBef>
                <a:spcPct val="0"/>
              </a:spcBef>
              <a:spcAft>
                <a:spcPct val="0"/>
              </a:spcAft>
              <a:defRPr sz="3300">
                <a:solidFill>
                  <a:schemeClr val="tx2"/>
                </a:solidFill>
                <a:latin typeface="Tahoma" pitchFamily="34" charset="0"/>
                <a:cs typeface="Arial" charset="0"/>
              </a:defRPr>
            </a:lvl5pPr>
            <a:lvl6pPr marL="342900" algn="l" rtl="0" fontAlgn="base">
              <a:spcBef>
                <a:spcPct val="0"/>
              </a:spcBef>
              <a:spcAft>
                <a:spcPct val="0"/>
              </a:spcAft>
              <a:defRPr sz="3300">
                <a:solidFill>
                  <a:schemeClr val="tx2"/>
                </a:solidFill>
                <a:latin typeface="Tahoma" pitchFamily="34" charset="0"/>
                <a:cs typeface="Arial" charset="0"/>
              </a:defRPr>
            </a:lvl6pPr>
            <a:lvl7pPr marL="685800" algn="l" rtl="0" fontAlgn="base">
              <a:spcBef>
                <a:spcPct val="0"/>
              </a:spcBef>
              <a:spcAft>
                <a:spcPct val="0"/>
              </a:spcAft>
              <a:defRPr sz="3300">
                <a:solidFill>
                  <a:schemeClr val="tx2"/>
                </a:solidFill>
                <a:latin typeface="Tahoma" pitchFamily="34" charset="0"/>
                <a:cs typeface="Arial" charset="0"/>
              </a:defRPr>
            </a:lvl7pPr>
            <a:lvl8pPr marL="1028700" algn="l" rtl="0" fontAlgn="base">
              <a:spcBef>
                <a:spcPct val="0"/>
              </a:spcBef>
              <a:spcAft>
                <a:spcPct val="0"/>
              </a:spcAft>
              <a:defRPr sz="3300">
                <a:solidFill>
                  <a:schemeClr val="tx2"/>
                </a:solidFill>
                <a:latin typeface="Tahoma" pitchFamily="34" charset="0"/>
                <a:cs typeface="Arial" charset="0"/>
              </a:defRPr>
            </a:lvl8pPr>
            <a:lvl9pPr marL="1371600" algn="l" rtl="0" fontAlgn="base">
              <a:spcBef>
                <a:spcPct val="0"/>
              </a:spcBef>
              <a:spcAft>
                <a:spcPct val="0"/>
              </a:spcAft>
              <a:defRPr sz="3300">
                <a:solidFill>
                  <a:schemeClr val="tx2"/>
                </a:solidFill>
                <a:latin typeface="Tahoma" pitchFamily="34" charset="0"/>
                <a:cs typeface="Arial" charset="0"/>
              </a:defRPr>
            </a:lvl9pPr>
          </a:lstStyle>
          <a:p>
            <a:pPr defTabSz="914400" eaLnBrk="1" hangingPunct="1"/>
            <a:r>
              <a:rPr lang="en-US" altLang="en-US" sz="4000" kern="0" dirty="0" smtClean="0">
                <a:latin typeface="Verdana" pitchFamily="34" charset="0"/>
              </a:rPr>
              <a:t>Executive Director’s Report</a:t>
            </a:r>
            <a:endParaRPr lang="en-CA" altLang="en-US" sz="4000" kern="0" dirty="0" smtClean="0">
              <a:latin typeface="Verdana" pitchFamily="34" charset="0"/>
            </a:endParaRPr>
          </a:p>
        </p:txBody>
      </p:sp>
    </p:spTree>
    <p:extLst>
      <p:ext uri="{BB962C8B-B14F-4D97-AF65-F5344CB8AC3E}">
        <p14:creationId xmlns:p14="http://schemas.microsoft.com/office/powerpoint/2010/main" val="18099495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sz="half" idx="4294967295"/>
          </p:nvPr>
        </p:nvSpPr>
        <p:spPr>
          <a:xfrm>
            <a:off x="1150938" y="2011363"/>
            <a:ext cx="7675562" cy="4237037"/>
          </a:xfrm>
        </p:spPr>
        <p:txBody>
          <a:bodyPr/>
          <a:lstStyle/>
          <a:p>
            <a:pPr eaLnBrk="1" hangingPunct="1">
              <a:lnSpc>
                <a:spcPct val="90000"/>
              </a:lnSpc>
              <a:spcBef>
                <a:spcPct val="50000"/>
              </a:spcBef>
              <a:defRPr/>
            </a:pPr>
            <a:r>
              <a:rPr lang="en-CA" altLang="en-US" dirty="0" smtClean="0"/>
              <a:t>Member Issues - current status:</a:t>
            </a:r>
            <a:endParaRPr lang="en-CA" altLang="en-US" dirty="0"/>
          </a:p>
          <a:p>
            <a:pPr lvl="1" eaLnBrk="1" hangingPunct="1">
              <a:lnSpc>
                <a:spcPct val="90000"/>
              </a:lnSpc>
              <a:spcBef>
                <a:spcPct val="30000"/>
              </a:spcBef>
              <a:buSzPct val="60000"/>
              <a:defRPr/>
            </a:pPr>
            <a:r>
              <a:rPr lang="en-CA" sz="2200" dirty="0"/>
              <a:t>28 active </a:t>
            </a:r>
            <a:r>
              <a:rPr lang="en-CA" sz="2200" dirty="0" smtClean="0"/>
              <a:t>complaints</a:t>
            </a:r>
            <a:endParaRPr lang="en-US" altLang="en-US" sz="2200" dirty="0"/>
          </a:p>
          <a:p>
            <a:pPr lvl="1" eaLnBrk="1" hangingPunct="1">
              <a:lnSpc>
                <a:spcPct val="90000"/>
              </a:lnSpc>
              <a:spcBef>
                <a:spcPct val="30000"/>
              </a:spcBef>
              <a:buSzPct val="60000"/>
              <a:defRPr/>
            </a:pPr>
            <a:r>
              <a:rPr lang="en-CA" sz="2200" dirty="0" smtClean="0"/>
              <a:t>13 </a:t>
            </a:r>
            <a:r>
              <a:rPr lang="en-CA" sz="2200" dirty="0"/>
              <a:t>active </a:t>
            </a:r>
            <a:r>
              <a:rPr lang="en-CA" sz="2200" dirty="0" smtClean="0"/>
              <a:t>grievances:</a:t>
            </a:r>
            <a:br>
              <a:rPr lang="en-CA" sz="2200" dirty="0" smtClean="0"/>
            </a:br>
            <a:r>
              <a:rPr lang="en-CA" sz="2200" dirty="0" smtClean="0"/>
              <a:t>	- </a:t>
            </a:r>
            <a:r>
              <a:rPr lang="en-US" altLang="en-US" sz="2200" dirty="0" smtClean="0"/>
              <a:t>3 </a:t>
            </a:r>
            <a:r>
              <a:rPr lang="en-US" altLang="en-US" sz="2200" dirty="0"/>
              <a:t>grievances scheduled for arbitration</a:t>
            </a:r>
          </a:p>
          <a:p>
            <a:pPr marL="342900" lvl="1" indent="0" eaLnBrk="1" hangingPunct="1">
              <a:lnSpc>
                <a:spcPct val="90000"/>
              </a:lnSpc>
              <a:spcBef>
                <a:spcPct val="30000"/>
              </a:spcBef>
              <a:buSzPct val="60000"/>
              <a:buFont typeface="Wingdings" pitchFamily="2" charset="2"/>
              <a:buNone/>
              <a:defRPr/>
            </a:pPr>
            <a:r>
              <a:rPr lang="en-CA" sz="2200" dirty="0" smtClean="0"/>
              <a:t>	- </a:t>
            </a:r>
            <a:r>
              <a:rPr lang="en-US" altLang="en-US" sz="2200" dirty="0" smtClean="0"/>
              <a:t>Overtime arbitration submitted for </a:t>
            </a:r>
            <a:r>
              <a:rPr lang="en-US" altLang="en-US" sz="2200" dirty="0"/>
              <a:t>Judicial Review</a:t>
            </a:r>
            <a:endParaRPr lang="en-CA" altLang="en-US" sz="2200" dirty="0"/>
          </a:p>
          <a:p>
            <a:pPr lvl="1" eaLnBrk="1" hangingPunct="1">
              <a:lnSpc>
                <a:spcPct val="90000"/>
              </a:lnSpc>
              <a:spcBef>
                <a:spcPct val="30000"/>
              </a:spcBef>
              <a:buSzPct val="60000"/>
              <a:defRPr/>
            </a:pPr>
            <a:r>
              <a:rPr lang="en-US" altLang="en-US" sz="2200" dirty="0" smtClean="0"/>
              <a:t>1 Human </a:t>
            </a:r>
            <a:r>
              <a:rPr lang="en-US" altLang="en-US" sz="2200" dirty="0"/>
              <a:t>Rights complaint regarding discrimination and failure to </a:t>
            </a:r>
            <a:r>
              <a:rPr lang="en-US" altLang="en-US" sz="2200" dirty="0" smtClean="0"/>
              <a:t>accommodate</a:t>
            </a:r>
          </a:p>
          <a:p>
            <a:pPr lvl="1" eaLnBrk="1" hangingPunct="1">
              <a:lnSpc>
                <a:spcPct val="90000"/>
              </a:lnSpc>
              <a:spcBef>
                <a:spcPct val="30000"/>
              </a:spcBef>
              <a:buSzPct val="60000"/>
              <a:defRPr/>
            </a:pPr>
            <a:r>
              <a:rPr lang="en-US" altLang="en-US" sz="2200" dirty="0" smtClean="0"/>
              <a:t>Excess workload</a:t>
            </a:r>
          </a:p>
          <a:p>
            <a:pPr lvl="1" eaLnBrk="1" hangingPunct="1">
              <a:lnSpc>
                <a:spcPct val="90000"/>
              </a:lnSpc>
              <a:spcBef>
                <a:spcPct val="30000"/>
              </a:spcBef>
              <a:buSzPct val="60000"/>
              <a:defRPr/>
            </a:pPr>
            <a:r>
              <a:rPr lang="en-US" altLang="en-US" sz="2200" dirty="0" smtClean="0"/>
              <a:t>Unpaid overtime</a:t>
            </a:r>
          </a:p>
          <a:p>
            <a:pPr lvl="1" eaLnBrk="1" hangingPunct="1">
              <a:lnSpc>
                <a:spcPct val="90000"/>
              </a:lnSpc>
              <a:spcBef>
                <a:spcPct val="30000"/>
              </a:spcBef>
              <a:buSzPct val="60000"/>
              <a:defRPr/>
            </a:pPr>
            <a:r>
              <a:rPr lang="en-US" altLang="en-US" sz="2200" dirty="0" smtClean="0"/>
              <a:t>Disproportionate discipline</a:t>
            </a:r>
            <a:endParaRPr lang="en-US" altLang="en-US" sz="2200" dirty="0"/>
          </a:p>
          <a:p>
            <a:pPr lvl="1" eaLnBrk="1" hangingPunct="1">
              <a:lnSpc>
                <a:spcPct val="90000"/>
              </a:lnSpc>
              <a:spcBef>
                <a:spcPct val="30000"/>
              </a:spcBef>
              <a:buSzPct val="60000"/>
              <a:defRPr/>
            </a:pPr>
            <a:r>
              <a:rPr lang="en-US" altLang="en-US" sz="2200" dirty="0" smtClean="0"/>
              <a:t>Work assignments</a:t>
            </a:r>
          </a:p>
        </p:txBody>
      </p:sp>
      <p:sp>
        <p:nvSpPr>
          <p:cNvPr id="4" name="Rectangle 2"/>
          <p:cNvSpPr txBox="1">
            <a:spLocks noChangeArrowheads="1"/>
          </p:cNvSpPr>
          <p:nvPr/>
        </p:nvSpPr>
        <p:spPr bwMode="auto">
          <a:xfrm>
            <a:off x="1255593" y="214313"/>
            <a:ext cx="7688381"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Tahoma" pitchFamily="34" charset="0"/>
                <a:cs typeface="Arial" charset="0"/>
              </a:defRPr>
            </a:lvl2pPr>
            <a:lvl3pPr algn="l" rtl="0" eaLnBrk="0" fontAlgn="base" hangingPunct="0">
              <a:spcBef>
                <a:spcPct val="0"/>
              </a:spcBef>
              <a:spcAft>
                <a:spcPct val="0"/>
              </a:spcAft>
              <a:defRPr sz="3300">
                <a:solidFill>
                  <a:schemeClr val="tx2"/>
                </a:solidFill>
                <a:latin typeface="Tahoma" pitchFamily="34" charset="0"/>
                <a:cs typeface="Arial" charset="0"/>
              </a:defRPr>
            </a:lvl3pPr>
            <a:lvl4pPr algn="l" rtl="0" eaLnBrk="0" fontAlgn="base" hangingPunct="0">
              <a:spcBef>
                <a:spcPct val="0"/>
              </a:spcBef>
              <a:spcAft>
                <a:spcPct val="0"/>
              </a:spcAft>
              <a:defRPr sz="3300">
                <a:solidFill>
                  <a:schemeClr val="tx2"/>
                </a:solidFill>
                <a:latin typeface="Tahoma" pitchFamily="34" charset="0"/>
                <a:cs typeface="Arial" charset="0"/>
              </a:defRPr>
            </a:lvl4pPr>
            <a:lvl5pPr algn="l" rtl="0" eaLnBrk="0" fontAlgn="base" hangingPunct="0">
              <a:spcBef>
                <a:spcPct val="0"/>
              </a:spcBef>
              <a:spcAft>
                <a:spcPct val="0"/>
              </a:spcAft>
              <a:defRPr sz="3300">
                <a:solidFill>
                  <a:schemeClr val="tx2"/>
                </a:solidFill>
                <a:latin typeface="Tahoma" pitchFamily="34" charset="0"/>
                <a:cs typeface="Arial" charset="0"/>
              </a:defRPr>
            </a:lvl5pPr>
            <a:lvl6pPr marL="342900" algn="l" rtl="0" fontAlgn="base">
              <a:spcBef>
                <a:spcPct val="0"/>
              </a:spcBef>
              <a:spcAft>
                <a:spcPct val="0"/>
              </a:spcAft>
              <a:defRPr sz="3300">
                <a:solidFill>
                  <a:schemeClr val="tx2"/>
                </a:solidFill>
                <a:latin typeface="Tahoma" pitchFamily="34" charset="0"/>
                <a:cs typeface="Arial" charset="0"/>
              </a:defRPr>
            </a:lvl6pPr>
            <a:lvl7pPr marL="685800" algn="l" rtl="0" fontAlgn="base">
              <a:spcBef>
                <a:spcPct val="0"/>
              </a:spcBef>
              <a:spcAft>
                <a:spcPct val="0"/>
              </a:spcAft>
              <a:defRPr sz="3300">
                <a:solidFill>
                  <a:schemeClr val="tx2"/>
                </a:solidFill>
                <a:latin typeface="Tahoma" pitchFamily="34" charset="0"/>
                <a:cs typeface="Arial" charset="0"/>
              </a:defRPr>
            </a:lvl7pPr>
            <a:lvl8pPr marL="1028700" algn="l" rtl="0" fontAlgn="base">
              <a:spcBef>
                <a:spcPct val="0"/>
              </a:spcBef>
              <a:spcAft>
                <a:spcPct val="0"/>
              </a:spcAft>
              <a:defRPr sz="3300">
                <a:solidFill>
                  <a:schemeClr val="tx2"/>
                </a:solidFill>
                <a:latin typeface="Tahoma" pitchFamily="34" charset="0"/>
                <a:cs typeface="Arial" charset="0"/>
              </a:defRPr>
            </a:lvl8pPr>
            <a:lvl9pPr marL="1371600" algn="l" rtl="0" fontAlgn="base">
              <a:spcBef>
                <a:spcPct val="0"/>
              </a:spcBef>
              <a:spcAft>
                <a:spcPct val="0"/>
              </a:spcAft>
              <a:defRPr sz="3300">
                <a:solidFill>
                  <a:schemeClr val="tx2"/>
                </a:solidFill>
                <a:latin typeface="Tahoma" pitchFamily="34" charset="0"/>
                <a:cs typeface="Arial" charset="0"/>
              </a:defRPr>
            </a:lvl9pPr>
          </a:lstStyle>
          <a:p>
            <a:pPr defTabSz="914400" eaLnBrk="1" hangingPunct="1"/>
            <a:r>
              <a:rPr lang="en-US" altLang="en-US" sz="4000" kern="0" dirty="0" smtClean="0">
                <a:latin typeface="Verdana" pitchFamily="34" charset="0"/>
              </a:rPr>
              <a:t>Executive Director’s Report</a:t>
            </a:r>
            <a:endParaRPr lang="en-CA" altLang="en-US" sz="4000" kern="0" dirty="0" smtClean="0">
              <a:latin typeface="Verdana" pitchFamily="34" charset="0"/>
            </a:endParaRPr>
          </a:p>
        </p:txBody>
      </p:sp>
    </p:spTree>
    <p:extLst>
      <p:ext uri="{BB962C8B-B14F-4D97-AF65-F5344CB8AC3E}">
        <p14:creationId xmlns:p14="http://schemas.microsoft.com/office/powerpoint/2010/main" val="11228887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folHlink"/>
          </a:buClr>
          <a:buSzPct val="100000"/>
          <a:buFont typeface="Wingdings" pitchFamily="2" charset="2"/>
          <a:buChar char="•"/>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folHlink"/>
          </a:buClr>
          <a:buSzPct val="100000"/>
          <a:buFont typeface="Wingdings" pitchFamily="2" charset="2"/>
          <a:buChar char="•"/>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2155</Words>
  <Application>Microsoft Office PowerPoint</Application>
  <PresentationFormat>On-screen Show (4:3)</PresentationFormat>
  <Paragraphs>241</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Tahoma</vt:lpstr>
      <vt:lpstr>Verdana</vt:lpstr>
      <vt:lpstr>Wingdings</vt:lpstr>
      <vt:lpstr>Blends</vt:lpstr>
      <vt:lpstr>TEAM-IFPTE Local 161 2015 General Meetings </vt:lpstr>
      <vt:lpstr>Agenda</vt:lpstr>
      <vt:lpstr>President’s Report</vt:lpstr>
      <vt:lpstr>President’s Report</vt:lpstr>
      <vt:lpstr>President’s Report</vt:lpstr>
      <vt:lpstr>Finance Report</vt:lpstr>
      <vt:lpstr>Finance Report</vt:lpstr>
      <vt:lpstr>PowerPoint Presentation</vt:lpstr>
      <vt:lpstr>PowerPoint Presentation</vt:lpstr>
      <vt:lpstr>Negotiation Preparation</vt:lpstr>
      <vt:lpstr>High-level Proposals Compensation</vt:lpstr>
      <vt:lpstr>High-level Proposals Compensation</vt:lpstr>
      <vt:lpstr>High-level Proposals Benefits</vt:lpstr>
      <vt:lpstr>High-level Proposals  Job Opportunities</vt:lpstr>
      <vt:lpstr>High-level Proposals Other Problems and Issues</vt:lpstr>
      <vt:lpstr>Voluntary Departures</vt:lpstr>
      <vt:lpstr>Q&amp;A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2015-11-10T21:49:05Z</dcterms:created>
  <dcterms:modified xsi:type="dcterms:W3CDTF">2016-01-25T18:19:57Z</dcterms:modified>
</cp:coreProperties>
</file>