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9" r:id="rId1"/>
  </p:sldMasterIdLst>
  <p:notesMasterIdLst>
    <p:notesMasterId r:id="rId24"/>
  </p:notesMasterIdLst>
  <p:handoutMasterIdLst>
    <p:handoutMasterId r:id="rId25"/>
  </p:handoutMasterIdLst>
  <p:sldIdLst>
    <p:sldId id="303" r:id="rId2"/>
    <p:sldId id="318" r:id="rId3"/>
    <p:sldId id="305" r:id="rId4"/>
    <p:sldId id="306" r:id="rId5"/>
    <p:sldId id="307" r:id="rId6"/>
    <p:sldId id="268" r:id="rId7"/>
    <p:sldId id="284" r:id="rId8"/>
    <p:sldId id="293" r:id="rId9"/>
    <p:sldId id="294" r:id="rId10"/>
    <p:sldId id="313" r:id="rId11"/>
    <p:sldId id="314" r:id="rId12"/>
    <p:sldId id="315" r:id="rId13"/>
    <p:sldId id="316" r:id="rId14"/>
    <p:sldId id="317" r:id="rId15"/>
    <p:sldId id="300" r:id="rId16"/>
    <p:sldId id="308" r:id="rId17"/>
    <p:sldId id="309" r:id="rId18"/>
    <p:sldId id="310" r:id="rId19"/>
    <p:sldId id="311" r:id="rId20"/>
    <p:sldId id="291" r:id="rId21"/>
    <p:sldId id="319" r:id="rId22"/>
    <p:sldId id="312" r:id="rId23"/>
  </p:sldIdLst>
  <p:sldSz cx="9144000" cy="6858000" type="screen4x3"/>
  <p:notesSz cx="6858000" cy="9236075"/>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rosoft account"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408" autoAdjust="0"/>
  </p:normalViewPr>
  <p:slideViewPr>
    <p:cSldViewPr snapToGrid="0">
      <p:cViewPr varScale="1">
        <p:scale>
          <a:sx n="115" d="100"/>
          <a:sy n="115" d="100"/>
        </p:scale>
        <p:origin x="1476" y="11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88" d="100"/>
          <a:sy n="88" d="100"/>
        </p:scale>
        <p:origin x="894" y="84"/>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408"/>
          </a:xfrm>
          <a:prstGeom prst="rect">
            <a:avLst/>
          </a:prstGeom>
        </p:spPr>
        <p:txBody>
          <a:bodyPr vert="horz" lIns="92420" tIns="46210" rIns="92420" bIns="46210" rtlCol="0"/>
          <a:lstStyle>
            <a:lvl1pPr algn="l">
              <a:defRPr sz="1200"/>
            </a:lvl1pPr>
          </a:lstStyle>
          <a:p>
            <a:endParaRPr lang="en-US" dirty="0"/>
          </a:p>
        </p:txBody>
      </p:sp>
      <p:sp>
        <p:nvSpPr>
          <p:cNvPr id="3" name="Date Placeholder 2"/>
          <p:cNvSpPr>
            <a:spLocks noGrp="1"/>
          </p:cNvSpPr>
          <p:nvPr>
            <p:ph type="dt" sz="quarter" idx="1"/>
          </p:nvPr>
        </p:nvSpPr>
        <p:spPr>
          <a:xfrm>
            <a:off x="3884615" y="1"/>
            <a:ext cx="2971800" cy="463408"/>
          </a:xfrm>
          <a:prstGeom prst="rect">
            <a:avLst/>
          </a:prstGeom>
        </p:spPr>
        <p:txBody>
          <a:bodyPr vert="horz" lIns="92420" tIns="46210" rIns="92420" bIns="46210" rtlCol="0"/>
          <a:lstStyle>
            <a:lvl1pPr algn="r">
              <a:defRPr sz="1200"/>
            </a:lvl1pPr>
          </a:lstStyle>
          <a:p>
            <a:fld id="{5AFF0F31-54D0-4630-8C55-BF276E3F8767}" type="datetimeFigureOut">
              <a:rPr lang="en-US" smtClean="0"/>
              <a:t>11/16/2017</a:t>
            </a:fld>
            <a:endParaRPr lang="en-US" dirty="0"/>
          </a:p>
        </p:txBody>
      </p:sp>
      <p:sp>
        <p:nvSpPr>
          <p:cNvPr id="4" name="Footer Placeholder 3"/>
          <p:cNvSpPr>
            <a:spLocks noGrp="1"/>
          </p:cNvSpPr>
          <p:nvPr>
            <p:ph type="ftr" sz="quarter" idx="2"/>
          </p:nvPr>
        </p:nvSpPr>
        <p:spPr>
          <a:xfrm>
            <a:off x="0" y="8772673"/>
            <a:ext cx="2971800" cy="463407"/>
          </a:xfrm>
          <a:prstGeom prst="rect">
            <a:avLst/>
          </a:prstGeom>
        </p:spPr>
        <p:txBody>
          <a:bodyPr vert="horz" lIns="92420" tIns="46210" rIns="92420" bIns="4621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5" y="8772673"/>
            <a:ext cx="2971800" cy="463407"/>
          </a:xfrm>
          <a:prstGeom prst="rect">
            <a:avLst/>
          </a:prstGeom>
        </p:spPr>
        <p:txBody>
          <a:bodyPr vert="horz" lIns="92420" tIns="46210" rIns="92420" bIns="46210" rtlCol="0" anchor="b"/>
          <a:lstStyle>
            <a:lvl1pPr algn="r">
              <a:defRPr sz="1200"/>
            </a:lvl1pPr>
          </a:lstStyle>
          <a:p>
            <a:fld id="{3A60E822-4E35-474A-91E3-517E86AB7EF0}" type="slidenum">
              <a:rPr lang="en-US" smtClean="0"/>
              <a:t>‹#›</a:t>
            </a:fld>
            <a:endParaRPr lang="en-US" dirty="0"/>
          </a:p>
        </p:txBody>
      </p:sp>
    </p:spTree>
    <p:extLst>
      <p:ext uri="{BB962C8B-B14F-4D97-AF65-F5344CB8AC3E}">
        <p14:creationId xmlns:p14="http://schemas.microsoft.com/office/powerpoint/2010/main" val="36524638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3408"/>
          </a:xfrm>
          <a:prstGeom prst="rect">
            <a:avLst/>
          </a:prstGeom>
        </p:spPr>
        <p:txBody>
          <a:bodyPr vert="horz" lIns="92420" tIns="46210" rIns="92420" bIns="4621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5" y="1"/>
            <a:ext cx="2971800" cy="463408"/>
          </a:xfrm>
          <a:prstGeom prst="rect">
            <a:avLst/>
          </a:prstGeom>
        </p:spPr>
        <p:txBody>
          <a:bodyPr vert="horz" lIns="92420" tIns="46210" rIns="92420" bIns="46210" rtlCol="0"/>
          <a:lstStyle>
            <a:lvl1pPr algn="r" fontAlgn="auto">
              <a:spcBef>
                <a:spcPts val="0"/>
              </a:spcBef>
              <a:spcAft>
                <a:spcPts val="0"/>
              </a:spcAft>
              <a:defRPr sz="1200">
                <a:latin typeface="+mn-lt"/>
                <a:cs typeface="+mn-cs"/>
              </a:defRPr>
            </a:lvl1pPr>
          </a:lstStyle>
          <a:p>
            <a:pPr>
              <a:defRPr/>
            </a:pPr>
            <a:fld id="{A47546E0-52B5-43EE-9597-0C30A4842930}" type="datetimeFigureOut">
              <a:rPr lang="en-US"/>
              <a:pPr>
                <a:defRPr/>
              </a:pPr>
              <a:t>11/16/2017</a:t>
            </a:fld>
            <a:endParaRPr lang="en-US" dirty="0"/>
          </a:p>
        </p:txBody>
      </p:sp>
      <p:sp>
        <p:nvSpPr>
          <p:cNvPr id="4" name="Slide Image Placeholder 3"/>
          <p:cNvSpPr>
            <a:spLocks noGrp="1" noRot="1" noChangeAspect="1"/>
          </p:cNvSpPr>
          <p:nvPr>
            <p:ph type="sldImg" idx="2"/>
          </p:nvPr>
        </p:nvSpPr>
        <p:spPr>
          <a:xfrm>
            <a:off x="1352550" y="1154113"/>
            <a:ext cx="4152900" cy="3116262"/>
          </a:xfrm>
          <a:prstGeom prst="rect">
            <a:avLst/>
          </a:prstGeom>
          <a:noFill/>
          <a:ln w="12700">
            <a:solidFill>
              <a:prstClr val="black"/>
            </a:solidFill>
          </a:ln>
        </p:spPr>
        <p:txBody>
          <a:bodyPr vert="horz" lIns="92420" tIns="46210" rIns="92420" bIns="46210" rtlCol="0" anchor="ctr"/>
          <a:lstStyle/>
          <a:p>
            <a:pPr lvl="0"/>
            <a:endParaRPr lang="en-US" noProof="0" dirty="0"/>
          </a:p>
        </p:txBody>
      </p:sp>
      <p:sp>
        <p:nvSpPr>
          <p:cNvPr id="5" name="Notes Placeholder 4"/>
          <p:cNvSpPr>
            <a:spLocks noGrp="1"/>
          </p:cNvSpPr>
          <p:nvPr>
            <p:ph type="body" sz="quarter" idx="3"/>
          </p:nvPr>
        </p:nvSpPr>
        <p:spPr>
          <a:xfrm>
            <a:off x="685800" y="4444861"/>
            <a:ext cx="5486400" cy="3636704"/>
          </a:xfrm>
          <a:prstGeom prst="rect">
            <a:avLst/>
          </a:prstGeom>
        </p:spPr>
        <p:txBody>
          <a:bodyPr vert="horz" lIns="92420" tIns="46210" rIns="92420" bIns="4621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73"/>
            <a:ext cx="2971800" cy="463407"/>
          </a:xfrm>
          <a:prstGeom prst="rect">
            <a:avLst/>
          </a:prstGeom>
        </p:spPr>
        <p:txBody>
          <a:bodyPr vert="horz" lIns="92420" tIns="46210" rIns="92420" bIns="4621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5" y="8772673"/>
            <a:ext cx="2971800" cy="463407"/>
          </a:xfrm>
          <a:prstGeom prst="rect">
            <a:avLst/>
          </a:prstGeom>
        </p:spPr>
        <p:txBody>
          <a:bodyPr vert="horz" lIns="92420" tIns="46210" rIns="92420" bIns="46210" rtlCol="0" anchor="b"/>
          <a:lstStyle>
            <a:lvl1pPr algn="r" fontAlgn="auto">
              <a:spcBef>
                <a:spcPts val="0"/>
              </a:spcBef>
              <a:spcAft>
                <a:spcPts val="0"/>
              </a:spcAft>
              <a:defRPr sz="1200">
                <a:latin typeface="+mn-lt"/>
                <a:cs typeface="+mn-cs"/>
              </a:defRPr>
            </a:lvl1pPr>
          </a:lstStyle>
          <a:p>
            <a:pPr>
              <a:defRPr/>
            </a:pPr>
            <a:fld id="{45431E6A-482F-41BF-97C1-9406BE273497}" type="slidenum">
              <a:rPr lang="en-US"/>
              <a:pPr>
                <a:defRPr/>
              </a:pPr>
              <a:t>‹#›</a:t>
            </a:fld>
            <a:endParaRPr lang="en-US" dirty="0"/>
          </a:p>
        </p:txBody>
      </p:sp>
    </p:spTree>
    <p:extLst>
      <p:ext uri="{BB962C8B-B14F-4D97-AF65-F5344CB8AC3E}">
        <p14:creationId xmlns:p14="http://schemas.microsoft.com/office/powerpoint/2010/main" val="149047100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TextEdit="1"/>
          </p:cNvSpPr>
          <p:nvPr>
            <p:ph type="sldImg"/>
          </p:nvPr>
        </p:nvSpPr>
        <p:spPr bwMode="auto">
          <a:noFill/>
          <a:ln>
            <a:solidFill>
              <a:srgbClr val="000000"/>
            </a:solidFill>
            <a:miter lim="800000"/>
            <a:headEnd/>
            <a:tailEnd/>
          </a:ln>
        </p:spPr>
      </p:sp>
      <p:sp>
        <p:nvSpPr>
          <p:cNvPr id="16386"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a:p>
        </p:txBody>
      </p:sp>
    </p:spTree>
    <p:extLst>
      <p:ext uri="{BB962C8B-B14F-4D97-AF65-F5344CB8AC3E}">
        <p14:creationId xmlns:p14="http://schemas.microsoft.com/office/powerpoint/2010/main" val="1824917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10</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256216" y="6648892"/>
            <a:ext cx="4021789"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10</a:t>
            </a:fld>
            <a:endParaRPr lang="en-US" altLang="en-US" sz="1200" dirty="0"/>
          </a:p>
        </p:txBody>
      </p:sp>
      <p:sp>
        <p:nvSpPr>
          <p:cNvPr id="30723" name="Rectangle 2"/>
          <p:cNvSpPr>
            <a:spLocks noGrp="1" noRot="1" noChangeAspect="1" noChangeArrowheads="1" noTextEdit="1"/>
          </p:cNvSpPr>
          <p:nvPr>
            <p:ph type="sldImg"/>
          </p:nvPr>
        </p:nvSpPr>
        <p:spPr bwMode="auto">
          <a:xfrm>
            <a:off x="1349375" y="201613"/>
            <a:ext cx="4184650"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8253" y="3488920"/>
            <a:ext cx="6206676" cy="5377369"/>
          </a:xfrm>
          <a:noFill/>
        </p:spPr>
        <p:txBody>
          <a:bodyPr wrap="square" numCol="1" anchor="t" anchorCtr="0" compatLnSpc="1">
            <a:prstTxWarp prst="textNoShape">
              <a:avLst/>
            </a:prstTxWarp>
          </a:bodyPr>
          <a:lstStyle/>
          <a:p>
            <a:pPr eaLnBrk="1" hangingPunct="1">
              <a:spcBef>
                <a:spcPct val="0"/>
              </a:spcBef>
            </a:pPr>
            <a:endParaRPr lang="en-CA" altLang="en-US" sz="1200" dirty="0">
              <a:latin typeface="Arial" charset="0"/>
              <a:cs typeface="Arial" charset="0"/>
            </a:endParaRPr>
          </a:p>
        </p:txBody>
      </p:sp>
    </p:spTree>
    <p:extLst>
      <p:ext uri="{BB962C8B-B14F-4D97-AF65-F5344CB8AC3E}">
        <p14:creationId xmlns:p14="http://schemas.microsoft.com/office/powerpoint/2010/main" val="285970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endParaRPr lang="en-CA"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5431E6A-482F-41BF-97C1-9406BE273497}" type="slidenum">
              <a:rPr lang="en-US" smtClean="0"/>
              <a:pPr>
                <a:defRPr/>
              </a:pPr>
              <a:t>11</a:t>
            </a:fld>
            <a:endParaRPr lang="en-US" dirty="0"/>
          </a:p>
        </p:txBody>
      </p:sp>
    </p:spTree>
    <p:extLst>
      <p:ext uri="{BB962C8B-B14F-4D97-AF65-F5344CB8AC3E}">
        <p14:creationId xmlns:p14="http://schemas.microsoft.com/office/powerpoint/2010/main" val="2158705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CA"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5431E6A-482F-41BF-97C1-9406BE273497}" type="slidenum">
              <a:rPr lang="en-US" smtClean="0"/>
              <a:pPr>
                <a:defRPr/>
              </a:pPr>
              <a:t>12</a:t>
            </a:fld>
            <a:endParaRPr lang="en-US" dirty="0"/>
          </a:p>
        </p:txBody>
      </p:sp>
    </p:spTree>
    <p:extLst>
      <p:ext uri="{BB962C8B-B14F-4D97-AF65-F5344CB8AC3E}">
        <p14:creationId xmlns:p14="http://schemas.microsoft.com/office/powerpoint/2010/main" val="2110285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45431E6A-482F-41BF-97C1-9406BE273497}" type="slidenum">
              <a:rPr lang="en-US" smtClean="0"/>
              <a:pPr>
                <a:defRPr/>
              </a:pPr>
              <a:t>13</a:t>
            </a:fld>
            <a:endParaRPr lang="en-US" dirty="0"/>
          </a:p>
        </p:txBody>
      </p:sp>
    </p:spTree>
    <p:extLst>
      <p:ext uri="{BB962C8B-B14F-4D97-AF65-F5344CB8AC3E}">
        <p14:creationId xmlns:p14="http://schemas.microsoft.com/office/powerpoint/2010/main" val="2685429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14</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256216" y="6648892"/>
            <a:ext cx="4021789"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14</a:t>
            </a:fld>
            <a:endParaRPr lang="en-US" altLang="en-US" sz="1200" dirty="0"/>
          </a:p>
        </p:txBody>
      </p:sp>
      <p:sp>
        <p:nvSpPr>
          <p:cNvPr id="30723" name="Rectangle 2"/>
          <p:cNvSpPr>
            <a:spLocks noGrp="1" noRot="1" noChangeAspect="1" noChangeArrowheads="1" noTextEdit="1"/>
          </p:cNvSpPr>
          <p:nvPr>
            <p:ph type="sldImg"/>
          </p:nvPr>
        </p:nvSpPr>
        <p:spPr bwMode="auto">
          <a:xfrm>
            <a:off x="1349375" y="201613"/>
            <a:ext cx="4184650"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8253" y="3488920"/>
            <a:ext cx="6206676" cy="5377369"/>
          </a:xfrm>
          <a:noFill/>
        </p:spPr>
        <p:txBody>
          <a:bodyPr wrap="square" numCol="1" anchor="t" anchorCtr="0" compatLnSpc="1">
            <a:prstTxWarp prst="textNoShape">
              <a:avLst/>
            </a:prstTxWarp>
          </a:bodyPr>
          <a:lstStyle/>
          <a:p>
            <a:pPr eaLnBrk="1" hangingPunct="1">
              <a:spcBef>
                <a:spcPct val="0"/>
              </a:spcBef>
            </a:pPr>
            <a:endParaRPr lang="en-CA" altLang="en-US" sz="1200" dirty="0">
              <a:latin typeface="Arial" charset="0"/>
              <a:cs typeface="Arial" charset="0"/>
            </a:endParaRPr>
          </a:p>
        </p:txBody>
      </p:sp>
    </p:spTree>
    <p:extLst>
      <p:ext uri="{BB962C8B-B14F-4D97-AF65-F5344CB8AC3E}">
        <p14:creationId xmlns:p14="http://schemas.microsoft.com/office/powerpoint/2010/main" val="6084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15</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194889" y="6648895"/>
            <a:ext cx="3974863"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15</a:t>
            </a:fld>
            <a:endParaRPr lang="en-US" altLang="en-US" sz="1200" dirty="0"/>
          </a:p>
        </p:txBody>
      </p:sp>
      <p:sp>
        <p:nvSpPr>
          <p:cNvPr id="30723" name="Rectangle 2"/>
          <p:cNvSpPr>
            <a:spLocks noGrp="1" noRot="1" noChangeAspect="1" noChangeArrowheads="1" noTextEdit="1"/>
          </p:cNvSpPr>
          <p:nvPr>
            <p:ph type="sldImg"/>
          </p:nvPr>
        </p:nvSpPr>
        <p:spPr bwMode="auto">
          <a:xfrm>
            <a:off x="1309688" y="201613"/>
            <a:ext cx="4183062"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4306" y="3488923"/>
            <a:ext cx="6134257" cy="5377369"/>
          </a:xfrm>
          <a:noFill/>
        </p:spPr>
        <p:txBody>
          <a:bodyPr wrap="square" numCol="1" anchor="t" anchorCtr="0" compatLnSpc="1">
            <a:prstTxWarp prst="textNoShape">
              <a:avLst/>
            </a:prstTxWarp>
          </a:bodyPr>
          <a:lstStyle/>
          <a:p>
            <a:pPr eaLnBrk="1" hangingPunct="1">
              <a:spcBef>
                <a:spcPct val="0"/>
              </a:spcBef>
            </a:pPr>
            <a:endParaRPr lang="en-CA" altLang="en-US" sz="1200" dirty="0">
              <a:latin typeface="Arial" charset="0"/>
              <a:cs typeface="Arial" charset="0"/>
            </a:endParaRPr>
          </a:p>
        </p:txBody>
      </p:sp>
    </p:spTree>
    <p:extLst>
      <p:ext uri="{BB962C8B-B14F-4D97-AF65-F5344CB8AC3E}">
        <p14:creationId xmlns:p14="http://schemas.microsoft.com/office/powerpoint/2010/main" val="1021716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16</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194889" y="6648895"/>
            <a:ext cx="3974863"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16</a:t>
            </a:fld>
            <a:endParaRPr lang="en-US" altLang="en-US" sz="1200" dirty="0"/>
          </a:p>
        </p:txBody>
      </p:sp>
      <p:sp>
        <p:nvSpPr>
          <p:cNvPr id="30723" name="Rectangle 2"/>
          <p:cNvSpPr>
            <a:spLocks noGrp="1" noRot="1" noChangeAspect="1" noChangeArrowheads="1" noTextEdit="1"/>
          </p:cNvSpPr>
          <p:nvPr>
            <p:ph type="sldImg"/>
          </p:nvPr>
        </p:nvSpPr>
        <p:spPr bwMode="auto">
          <a:xfrm>
            <a:off x="1309688" y="201613"/>
            <a:ext cx="4183062"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4306" y="3488923"/>
            <a:ext cx="6134257" cy="5377369"/>
          </a:xfrm>
          <a:noFill/>
        </p:spPr>
        <p:txBody>
          <a:bodyPr wrap="square" numCol="1" anchor="t" anchorCtr="0" compatLnSpc="1">
            <a:prstTxWarp prst="textNoShape">
              <a:avLst/>
            </a:prstTxWarp>
          </a:bodyPr>
          <a:lstStyle/>
          <a:p>
            <a:pPr eaLnBrk="1" hangingPunct="1">
              <a:spcBef>
                <a:spcPct val="0"/>
              </a:spcBef>
            </a:pPr>
            <a:endParaRPr lang="en-CA" altLang="en-US" sz="1200" dirty="0">
              <a:latin typeface="Arial" charset="0"/>
              <a:cs typeface="Arial" charset="0"/>
            </a:endParaRPr>
          </a:p>
        </p:txBody>
      </p:sp>
    </p:spTree>
    <p:extLst>
      <p:ext uri="{BB962C8B-B14F-4D97-AF65-F5344CB8AC3E}">
        <p14:creationId xmlns:p14="http://schemas.microsoft.com/office/powerpoint/2010/main" val="2967941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17</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194889" y="6648895"/>
            <a:ext cx="3974863"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17</a:t>
            </a:fld>
            <a:endParaRPr lang="en-US" altLang="en-US" sz="1200" dirty="0"/>
          </a:p>
        </p:txBody>
      </p:sp>
      <p:sp>
        <p:nvSpPr>
          <p:cNvPr id="30723" name="Rectangle 2"/>
          <p:cNvSpPr>
            <a:spLocks noGrp="1" noRot="1" noChangeAspect="1" noChangeArrowheads="1" noTextEdit="1"/>
          </p:cNvSpPr>
          <p:nvPr>
            <p:ph type="sldImg"/>
          </p:nvPr>
        </p:nvSpPr>
        <p:spPr bwMode="auto">
          <a:xfrm>
            <a:off x="1309688" y="201613"/>
            <a:ext cx="4183062"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4306" y="3488923"/>
            <a:ext cx="6134257" cy="5377369"/>
          </a:xfrm>
          <a:noFill/>
        </p:spPr>
        <p:txBody>
          <a:bodyPr wrap="square" numCol="1" anchor="t" anchorCtr="0" compatLnSpc="1">
            <a:prstTxWarp prst="textNoShape">
              <a:avLst/>
            </a:prstTxWarp>
          </a:bodyPr>
          <a:lstStyle/>
          <a:p>
            <a:pPr eaLnBrk="1" hangingPunct="1">
              <a:spcBef>
                <a:spcPct val="0"/>
              </a:spcBef>
            </a:pPr>
            <a:endParaRPr lang="en-CA" altLang="en-US" sz="1200" dirty="0">
              <a:latin typeface="Arial" charset="0"/>
              <a:cs typeface="Arial" charset="0"/>
            </a:endParaRPr>
          </a:p>
        </p:txBody>
      </p:sp>
    </p:spTree>
    <p:extLst>
      <p:ext uri="{BB962C8B-B14F-4D97-AF65-F5344CB8AC3E}">
        <p14:creationId xmlns:p14="http://schemas.microsoft.com/office/powerpoint/2010/main" val="3762303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18</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194889" y="6648895"/>
            <a:ext cx="3974863"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18</a:t>
            </a:fld>
            <a:endParaRPr lang="en-US" altLang="en-US" sz="1200" dirty="0"/>
          </a:p>
        </p:txBody>
      </p:sp>
      <p:sp>
        <p:nvSpPr>
          <p:cNvPr id="30723" name="Rectangle 2"/>
          <p:cNvSpPr>
            <a:spLocks noGrp="1" noRot="1" noChangeAspect="1" noChangeArrowheads="1" noTextEdit="1"/>
          </p:cNvSpPr>
          <p:nvPr>
            <p:ph type="sldImg"/>
          </p:nvPr>
        </p:nvSpPr>
        <p:spPr bwMode="auto">
          <a:xfrm>
            <a:off x="1309688" y="201613"/>
            <a:ext cx="4183062"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4306" y="3488923"/>
            <a:ext cx="6134257" cy="5377369"/>
          </a:xfrm>
          <a:noFill/>
        </p:spPr>
        <p:txBody>
          <a:bodyPr wrap="square" numCol="1" anchor="t" anchorCtr="0" compatLnSpc="1">
            <a:prstTxWarp prst="textNoShape">
              <a:avLst/>
            </a:prstTxWarp>
          </a:bodyPr>
          <a:lstStyle/>
          <a:p>
            <a:pPr eaLnBrk="1" hangingPunct="1">
              <a:spcBef>
                <a:spcPct val="0"/>
              </a:spcBef>
            </a:pPr>
            <a:endParaRPr lang="en-CA" altLang="en-US" sz="1200" dirty="0">
              <a:latin typeface="Arial" charset="0"/>
              <a:cs typeface="Arial" charset="0"/>
            </a:endParaRPr>
          </a:p>
        </p:txBody>
      </p:sp>
    </p:spTree>
    <p:extLst>
      <p:ext uri="{BB962C8B-B14F-4D97-AF65-F5344CB8AC3E}">
        <p14:creationId xmlns:p14="http://schemas.microsoft.com/office/powerpoint/2010/main" val="442924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19</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194889" y="6648895"/>
            <a:ext cx="3974863"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19</a:t>
            </a:fld>
            <a:endParaRPr lang="en-US" altLang="en-US" sz="1200" dirty="0"/>
          </a:p>
        </p:txBody>
      </p:sp>
      <p:sp>
        <p:nvSpPr>
          <p:cNvPr id="30723" name="Rectangle 2"/>
          <p:cNvSpPr>
            <a:spLocks noGrp="1" noRot="1" noChangeAspect="1" noChangeArrowheads="1" noTextEdit="1"/>
          </p:cNvSpPr>
          <p:nvPr>
            <p:ph type="sldImg"/>
          </p:nvPr>
        </p:nvSpPr>
        <p:spPr bwMode="auto">
          <a:xfrm>
            <a:off x="1309688" y="201613"/>
            <a:ext cx="4183062"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4306" y="3488923"/>
            <a:ext cx="6134257" cy="5377369"/>
          </a:xfrm>
          <a:noFill/>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CA" altLang="en-US" dirty="0">
              <a:latin typeface="Arial" charset="0"/>
              <a:cs typeface="Arial" charset="0"/>
            </a:endParaRPr>
          </a:p>
        </p:txBody>
      </p:sp>
    </p:spTree>
    <p:extLst>
      <p:ext uri="{BB962C8B-B14F-4D97-AF65-F5344CB8AC3E}">
        <p14:creationId xmlns:p14="http://schemas.microsoft.com/office/powerpoint/2010/main" val="2211783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EA18A79-2D94-42AA-9135-FFF5F9437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16CF501D-F97A-4A36-85FF-B1F3118ADE26}" type="slidenum">
              <a:rPr lang="en-US" altLang="en-US" smtClean="0"/>
              <a:pPr fontAlgn="base">
                <a:spcBef>
                  <a:spcPct val="0"/>
                </a:spcBef>
                <a:spcAft>
                  <a:spcPct val="0"/>
                </a:spcAft>
              </a:pPr>
              <a:t>2</a:t>
            </a:fld>
            <a:endParaRPr lang="en-US" altLang="en-US" dirty="0"/>
          </a:p>
        </p:txBody>
      </p:sp>
      <p:sp>
        <p:nvSpPr>
          <p:cNvPr id="19459" name="Slide Image Placeholder 1">
            <a:extLst>
              <a:ext uri="{FF2B5EF4-FFF2-40B4-BE49-F238E27FC236}">
                <a16:creationId xmlns:a16="http://schemas.microsoft.com/office/drawing/2014/main" id="{33C3E228-577E-45B9-9A2F-9B068D6BB5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Notes Placeholder 2">
            <a:extLst>
              <a:ext uri="{FF2B5EF4-FFF2-40B4-BE49-F238E27FC236}">
                <a16:creationId xmlns:a16="http://schemas.microsoft.com/office/drawing/2014/main" id="{D9316204-8758-43F7-BEB7-02A185203B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endParaRPr lang="en-US" altLang="en-US" dirty="0">
              <a:solidFill>
                <a:srgbClr val="FF0000"/>
              </a:solidFill>
              <a:latin typeface="Arial" panose="020B0604020202020204" pitchFamily="34" charset="0"/>
              <a:cs typeface="Arial" panose="020B0604020202020204" pitchFamily="34" charset="0"/>
            </a:endParaRPr>
          </a:p>
        </p:txBody>
      </p:sp>
      <p:sp>
        <p:nvSpPr>
          <p:cNvPr id="19461" name="Slide Number Placeholder 3">
            <a:extLst>
              <a:ext uri="{FF2B5EF4-FFF2-40B4-BE49-F238E27FC236}">
                <a16:creationId xmlns:a16="http://schemas.microsoft.com/office/drawing/2014/main" id="{7ECE145B-2802-4334-9F96-DA3BE2A4C484}"/>
              </a:ext>
            </a:extLst>
          </p:cNvPr>
          <p:cNvSpPr txBox="1">
            <a:spLocks noGrp="1" noChangeArrowheads="1"/>
          </p:cNvSpPr>
          <p:nvPr/>
        </p:nvSpPr>
        <p:spPr bwMode="auto">
          <a:xfrm>
            <a:off x="5265487" y="6724651"/>
            <a:ext cx="4029134"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175" tIns="47088" rIns="94175" bIns="47088"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7DED0EF-E2F3-4DBA-871A-5E3B4593702D}" type="slidenum">
              <a:rPr lang="en-US" altLang="en-US" sz="1200"/>
              <a:pPr algn="r" eaLnBrk="1" hangingPunct="1"/>
              <a:t>2</a:t>
            </a:fld>
            <a:endParaRPr lang="en-US" altLang="en-US" sz="1200" dirty="0"/>
          </a:p>
        </p:txBody>
      </p:sp>
    </p:spTree>
    <p:extLst>
      <p:ext uri="{BB962C8B-B14F-4D97-AF65-F5344CB8AC3E}">
        <p14:creationId xmlns:p14="http://schemas.microsoft.com/office/powerpoint/2010/main" val="1380741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5" y="8772673"/>
            <a:ext cx="2971800" cy="463407"/>
          </a:xfrm>
          <a:prstGeom prst="rect">
            <a:avLst/>
          </a:prstGeom>
          <a:noFill/>
          <a:ln w="9525">
            <a:noFill/>
            <a:miter lim="800000"/>
            <a:headEnd/>
            <a:tailEnd/>
          </a:ln>
        </p:spPr>
        <p:txBody>
          <a:bodyPr lIns="92420" tIns="46210" rIns="92420" bIns="46210" anchor="b"/>
          <a:lstStyle/>
          <a:p>
            <a:pPr algn="r"/>
            <a:fld id="{207920CE-E03B-434A-83B4-C500BFAC3EA4}" type="slidenum">
              <a:rPr lang="en-US" altLang="en-US" sz="1200"/>
              <a:pPr algn="r"/>
              <a:t>20</a:t>
            </a:fld>
            <a:endParaRPr lang="en-US" altLang="en-US" sz="1200" dirty="0"/>
          </a:p>
        </p:txBody>
      </p:sp>
      <p:sp>
        <p:nvSpPr>
          <p:cNvPr id="24578" name="Rectangle 7"/>
          <p:cNvSpPr txBox="1">
            <a:spLocks noGrp="1" noChangeArrowheads="1"/>
          </p:cNvSpPr>
          <p:nvPr/>
        </p:nvSpPr>
        <p:spPr bwMode="auto">
          <a:xfrm>
            <a:off x="5264152" y="6725020"/>
            <a:ext cx="4030662" cy="354371"/>
          </a:xfrm>
          <a:prstGeom prst="rect">
            <a:avLst/>
          </a:prstGeom>
          <a:noFill/>
          <a:ln w="9525">
            <a:noFill/>
            <a:miter lim="800000"/>
            <a:headEnd/>
            <a:tailEnd/>
          </a:ln>
        </p:spPr>
        <p:txBody>
          <a:bodyPr lIns="95964" tIns="47982" rIns="95964" bIns="47982" anchor="b"/>
          <a:lstStyle/>
          <a:p>
            <a:pPr algn="r" defTabSz="941846"/>
            <a:fld id="{C71CAE0E-1081-4E13-AE3D-23140BA90160}" type="slidenum">
              <a:rPr lang="en-US" altLang="en-US" sz="1200"/>
              <a:pPr algn="r" defTabSz="941846"/>
              <a:t>20</a:t>
            </a:fld>
            <a:endParaRPr lang="en-US" altLang="en-US" sz="1200" dirty="0"/>
          </a:p>
        </p:txBody>
      </p:sp>
      <p:sp>
        <p:nvSpPr>
          <p:cNvPr id="24579" name="Rectangle 2"/>
          <p:cNvSpPr>
            <a:spLocks noGrp="1" noRot="1" noChangeAspect="1" noChangeArrowheads="1" noTextEdit="1"/>
          </p:cNvSpPr>
          <p:nvPr>
            <p:ph type="sldImg"/>
          </p:nvPr>
        </p:nvSpPr>
        <p:spPr bwMode="auto">
          <a:xfrm>
            <a:off x="1384300" y="153988"/>
            <a:ext cx="4156075" cy="3117850"/>
          </a:xfrm>
          <a:noFill/>
          <a:ln>
            <a:solidFill>
              <a:srgbClr val="000000"/>
            </a:solidFill>
            <a:miter lim="800000"/>
            <a:headEnd/>
            <a:tailEnd/>
          </a:ln>
        </p:spPr>
      </p:sp>
      <p:sp>
        <p:nvSpPr>
          <p:cNvPr id="24580" name="Rectangle 3"/>
          <p:cNvSpPr>
            <a:spLocks noGrp="1" noChangeArrowheads="1"/>
          </p:cNvSpPr>
          <p:nvPr>
            <p:ph type="body" idx="1"/>
          </p:nvPr>
        </p:nvSpPr>
        <p:spPr bwMode="auto">
          <a:xfrm>
            <a:off x="168278" y="3509712"/>
            <a:ext cx="6544497" cy="5552511"/>
          </a:xfrm>
          <a:noFill/>
        </p:spPr>
        <p:txBody>
          <a:bodyPr wrap="square" lIns="95964" tIns="47982" rIns="95964" bIns="47982" numCol="1" anchor="t" anchorCtr="0" compatLnSpc="1">
            <a:prstTxWarp prst="textNoShape">
              <a:avLst/>
            </a:prstTxWarp>
          </a:bodyPr>
          <a:lstStyle/>
          <a:p>
            <a:pPr eaLnBrk="1" hangingPunct="1">
              <a:spcBef>
                <a:spcPts val="0"/>
              </a:spcBef>
            </a:pPr>
            <a:endParaRPr lang="en-CA" altLang="en-US" dirty="0">
              <a:latin typeface="Arial" charset="0"/>
              <a:cs typeface="Arial" charset="0"/>
            </a:endParaRPr>
          </a:p>
        </p:txBody>
      </p:sp>
    </p:spTree>
    <p:extLst>
      <p:ext uri="{BB962C8B-B14F-4D97-AF65-F5344CB8AC3E}">
        <p14:creationId xmlns:p14="http://schemas.microsoft.com/office/powerpoint/2010/main" val="2281580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4D36A-8960-480B-A7FA-BD257CDB2C4D}" type="slidenum">
              <a:rPr lang="en-US" altLang="en-US" smtClean="0">
                <a:latin typeface="Arial" charset="0"/>
                <a:cs typeface="Arial" charset="0"/>
              </a:rPr>
              <a:pPr fontAlgn="base">
                <a:spcBef>
                  <a:spcPct val="0"/>
                </a:spcBef>
                <a:spcAft>
                  <a:spcPct val="0"/>
                </a:spcAft>
              </a:pPr>
              <a:t>21</a:t>
            </a:fld>
            <a:endParaRPr lang="en-US" altLang="en-US" dirty="0">
              <a:latin typeface="Arial" charset="0"/>
              <a:cs typeface="Arial" charset="0"/>
            </a:endParaRPr>
          </a:p>
        </p:txBody>
      </p:sp>
      <p:sp>
        <p:nvSpPr>
          <p:cNvPr id="30722" name="Rectangle 7"/>
          <p:cNvSpPr txBox="1">
            <a:spLocks noGrp="1" noChangeArrowheads="1"/>
          </p:cNvSpPr>
          <p:nvPr/>
        </p:nvSpPr>
        <p:spPr bwMode="auto">
          <a:xfrm>
            <a:off x="5194888" y="6648893"/>
            <a:ext cx="3974863" cy="350359"/>
          </a:xfrm>
          <a:prstGeom prst="rect">
            <a:avLst/>
          </a:prstGeom>
          <a:noFill/>
          <a:ln w="9525">
            <a:noFill/>
            <a:miter lim="800000"/>
            <a:headEnd/>
            <a:tailEnd/>
          </a:ln>
        </p:spPr>
        <p:txBody>
          <a:bodyPr lIns="93028" tIns="46514" rIns="93028" bIns="46514" anchor="b"/>
          <a:lstStyle/>
          <a:p>
            <a:pPr algn="r"/>
            <a:fld id="{7FD6BDA0-3DD1-45E2-AF25-7926876EF971}" type="slidenum">
              <a:rPr lang="en-US" altLang="en-US" sz="1200"/>
              <a:pPr algn="r"/>
              <a:t>21</a:t>
            </a:fld>
            <a:endParaRPr lang="en-US" altLang="en-US" sz="1200" dirty="0"/>
          </a:p>
        </p:txBody>
      </p:sp>
      <p:sp>
        <p:nvSpPr>
          <p:cNvPr id="30723" name="Rectangle 2"/>
          <p:cNvSpPr>
            <a:spLocks noGrp="1" noRot="1" noChangeAspect="1" noChangeArrowheads="1" noTextEdit="1"/>
          </p:cNvSpPr>
          <p:nvPr>
            <p:ph type="sldImg"/>
          </p:nvPr>
        </p:nvSpPr>
        <p:spPr bwMode="auto">
          <a:xfrm>
            <a:off x="1309688" y="201613"/>
            <a:ext cx="4183062" cy="3138487"/>
          </a:xfrm>
          <a:noFill/>
          <a:ln>
            <a:solidFill>
              <a:srgbClr val="000000"/>
            </a:solidFill>
            <a:miter lim="800000"/>
            <a:headEnd/>
            <a:tailEnd/>
          </a:ln>
        </p:spPr>
      </p:sp>
      <p:sp>
        <p:nvSpPr>
          <p:cNvPr id="30724" name="Rectangle 3"/>
          <p:cNvSpPr>
            <a:spLocks noGrp="1" noChangeArrowheads="1"/>
          </p:cNvSpPr>
          <p:nvPr>
            <p:ph type="body" idx="1"/>
          </p:nvPr>
        </p:nvSpPr>
        <p:spPr bwMode="auto">
          <a:xfrm>
            <a:off x="334306" y="3488921"/>
            <a:ext cx="6134257" cy="5377369"/>
          </a:xfrm>
          <a:noFill/>
        </p:spPr>
        <p:txBody>
          <a:bodyPr wrap="square" numCol="1" anchor="t" anchorCtr="0" compatLnSpc="1">
            <a:prstTxWarp prst="textNoShape">
              <a:avLst/>
            </a:prstTxWarp>
          </a:bodyPr>
          <a:lstStyle/>
          <a:p>
            <a:pPr fontAlgn="base"/>
            <a:r>
              <a:rPr lang="en-US" sz="1200" kern="1200" dirty="0">
                <a:solidFill>
                  <a:schemeClr val="tx1"/>
                </a:solidFill>
                <a:effectLst/>
                <a:latin typeface="Arial" panose="020B0604020202020204" pitchFamily="34" charset="0"/>
                <a:ea typeface="+mn-ea"/>
                <a:cs typeface="Arial" panose="020B0604020202020204" pitchFamily="34" charset="0"/>
              </a:rPr>
              <a:t>Our guest speaker today comes to us from Washington DC.  Paul Shearon is the Secretary-Treasurer of the International Federation of Professional and Technical Engineers, having been unanimously elected at IFPTE Convention in July, 2006.</a:t>
            </a:r>
            <a:endParaRPr lang="en-CA" sz="1200" kern="1200" dirty="0">
              <a:solidFill>
                <a:schemeClr val="tx1"/>
              </a:solidFill>
              <a:effectLst/>
              <a:latin typeface="Arial" panose="020B0604020202020204" pitchFamily="34" charset="0"/>
              <a:ea typeface="+mn-ea"/>
              <a:cs typeface="Arial" panose="020B0604020202020204" pitchFamily="34" charset="0"/>
            </a:endParaRPr>
          </a:p>
          <a:p>
            <a:pPr fontAlgn="base"/>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CA" sz="1200" kern="1200" dirty="0">
              <a:solidFill>
                <a:schemeClr val="tx1"/>
              </a:solidFill>
              <a:effectLst/>
              <a:latin typeface="Arial" panose="020B0604020202020204" pitchFamily="34" charset="0"/>
              <a:ea typeface="+mn-ea"/>
              <a:cs typeface="Arial" panose="020B0604020202020204" pitchFamily="34" charset="0"/>
            </a:endParaRPr>
          </a:p>
          <a:p>
            <a:pPr fontAlgn="base"/>
            <a:r>
              <a:rPr lang="en-US" sz="1200" kern="1200" dirty="0">
                <a:solidFill>
                  <a:schemeClr val="tx1"/>
                </a:solidFill>
                <a:effectLst/>
                <a:latin typeface="Arial" panose="020B0604020202020204" pitchFamily="34" charset="0"/>
                <a:ea typeface="+mn-ea"/>
                <a:cs typeface="Arial" panose="020B0604020202020204" pitchFamily="34" charset="0"/>
              </a:rPr>
              <a:t>Prior to his current tenure, Paul served as Organizing Director for </a:t>
            </a:r>
            <a:r>
              <a:rPr lang="en-US" sz="1200" kern="1200" dirty="0" err="1">
                <a:solidFill>
                  <a:schemeClr val="tx1"/>
                </a:solidFill>
                <a:effectLst/>
                <a:latin typeface="Arial" panose="020B0604020202020204" pitchFamily="34" charset="0"/>
                <a:ea typeface="+mn-ea"/>
                <a:cs typeface="Arial" panose="020B0604020202020204" pitchFamily="34" charset="0"/>
              </a:rPr>
              <a:t>IFPTE’s</a:t>
            </a:r>
            <a:r>
              <a:rPr lang="en-US" sz="1200" kern="1200" dirty="0">
                <a:solidFill>
                  <a:schemeClr val="tx1"/>
                </a:solidFill>
                <a:effectLst/>
                <a:latin typeface="Arial" panose="020B0604020202020204" pitchFamily="34" charset="0"/>
                <a:ea typeface="+mn-ea"/>
                <a:cs typeface="Arial" panose="020B0604020202020204" pitchFamily="34" charset="0"/>
              </a:rPr>
              <a:t> largest Local, the Society of Professional Engineering Employees in Aerospace (Local 2001).  He ran successful organizing drives in Seattle and Wichita bringing union representation to over 5,000 employees.  He has taught as a teaching fellow for the American Federation of Labor and Congress of Industrial Organizations Organizing Institute, and was a guest speaker at the International Conference for Professional Engineer and Scientist Organizations in Copenhagen Denmark in 2003.</a:t>
            </a:r>
            <a:endParaRPr lang="en-CA" sz="1200" kern="1200" dirty="0">
              <a:solidFill>
                <a:schemeClr val="tx1"/>
              </a:solidFill>
              <a:effectLst/>
              <a:latin typeface="Arial" panose="020B0604020202020204" pitchFamily="34" charset="0"/>
              <a:ea typeface="+mn-ea"/>
              <a:cs typeface="Arial" panose="020B0604020202020204" pitchFamily="34" charset="0"/>
            </a:endParaRPr>
          </a:p>
          <a:p>
            <a:pPr fontAlgn="base"/>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CA" sz="1200" kern="1200" dirty="0">
              <a:solidFill>
                <a:schemeClr val="tx1"/>
              </a:solidFill>
              <a:effectLst/>
              <a:latin typeface="Arial" panose="020B0604020202020204" pitchFamily="34" charset="0"/>
              <a:ea typeface="+mn-ea"/>
              <a:cs typeface="Arial" panose="020B0604020202020204" pitchFamily="34" charset="0"/>
            </a:endParaRPr>
          </a:p>
          <a:p>
            <a:pPr fontAlgn="base"/>
            <a:r>
              <a:rPr lang="en-US" sz="1200" kern="1200" dirty="0">
                <a:solidFill>
                  <a:schemeClr val="tx1"/>
                </a:solidFill>
                <a:effectLst/>
                <a:latin typeface="Arial" panose="020B0604020202020204" pitchFamily="34" charset="0"/>
                <a:ea typeface="+mn-ea"/>
                <a:cs typeface="Arial" panose="020B0604020202020204" pitchFamily="34" charset="0"/>
              </a:rPr>
              <a:t>During his career, Paul worked for the Lawrence Livermore National Laboratory, Lockheed Missiles and Space Company Advanced Systems Development, Stanford Research Institute and the Boeing Company. He worked as a Numerical Control Programmer, heading up the programming for critical components Boeing's 777 aircraft.</a:t>
            </a:r>
            <a:endParaRPr lang="en-CA" sz="1200" kern="1200" dirty="0">
              <a:solidFill>
                <a:schemeClr val="tx1"/>
              </a:solidFill>
              <a:effectLst/>
              <a:latin typeface="Arial" panose="020B0604020202020204" pitchFamily="34" charset="0"/>
              <a:ea typeface="+mn-ea"/>
              <a:cs typeface="Arial" panose="020B0604020202020204" pitchFamily="34" charset="0"/>
            </a:endParaRPr>
          </a:p>
          <a:p>
            <a:pPr fontAlgn="base"/>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CA" sz="1200" kern="1200" dirty="0">
              <a:solidFill>
                <a:schemeClr val="tx1"/>
              </a:solidFill>
              <a:effectLst/>
              <a:latin typeface="Arial" panose="020B0604020202020204" pitchFamily="34" charset="0"/>
              <a:ea typeface="+mn-ea"/>
              <a:cs typeface="Arial" panose="020B0604020202020204" pitchFamily="34" charset="0"/>
            </a:endParaRPr>
          </a:p>
          <a:p>
            <a:pPr fontAlgn="base"/>
            <a:r>
              <a:rPr lang="en-US" sz="1200" kern="1200" dirty="0">
                <a:solidFill>
                  <a:schemeClr val="tx1"/>
                </a:solidFill>
                <a:effectLst/>
                <a:latin typeface="Arial" panose="020B0604020202020204" pitchFamily="34" charset="0"/>
                <a:ea typeface="+mn-ea"/>
                <a:cs typeface="Arial" panose="020B0604020202020204" pitchFamily="34" charset="0"/>
              </a:rPr>
              <a:t>Paul is as an ardent, unrelenting campaigner for the rights of working people, especially the members of the IFPTE.</a:t>
            </a:r>
            <a:endParaRPr lang="en-CA" sz="1200" kern="1200" dirty="0">
              <a:solidFill>
                <a:schemeClr val="tx1"/>
              </a:solidFill>
              <a:effectLst/>
              <a:latin typeface="Arial" panose="020B0604020202020204" pitchFamily="34" charset="0"/>
              <a:ea typeface="+mn-ea"/>
              <a:cs typeface="Arial" panose="020B0604020202020204" pitchFamily="34" charset="0"/>
            </a:endParaRPr>
          </a:p>
          <a:p>
            <a:pPr fontAlgn="base"/>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044992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8CDBA2-41F2-4364-BD06-68710231B19D}" type="slidenum">
              <a:rPr lang="en-US" altLang="en-US" smtClean="0">
                <a:latin typeface="Arial" charset="0"/>
                <a:cs typeface="Arial" charset="0"/>
              </a:rPr>
              <a:pPr fontAlgn="base">
                <a:spcBef>
                  <a:spcPct val="0"/>
                </a:spcBef>
                <a:spcAft>
                  <a:spcPct val="0"/>
                </a:spcAft>
              </a:pPr>
              <a:t>22</a:t>
            </a:fld>
            <a:endParaRPr lang="en-US" altLang="en-US" dirty="0">
              <a:latin typeface="Arial" charset="0"/>
              <a:cs typeface="Arial" charset="0"/>
            </a:endParaRPr>
          </a:p>
        </p:txBody>
      </p:sp>
      <p:sp>
        <p:nvSpPr>
          <p:cNvPr id="43010" name="Slide Image Placeholder 1"/>
          <p:cNvSpPr>
            <a:spLocks noGrp="1" noRot="1" noChangeAspect="1" noTextEdit="1"/>
          </p:cNvSpPr>
          <p:nvPr>
            <p:ph type="sldImg"/>
          </p:nvPr>
        </p:nvSpPr>
        <p:spPr bwMode="auto">
          <a:xfrm>
            <a:off x="998538" y="187325"/>
            <a:ext cx="5022850" cy="3767138"/>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ltLang="en-US" dirty="0">
              <a:latin typeface="Arial" charset="0"/>
              <a:cs typeface="Arial" charset="0"/>
            </a:endParaRPr>
          </a:p>
        </p:txBody>
      </p:sp>
      <p:sp>
        <p:nvSpPr>
          <p:cNvPr id="43012" name="Slide Number Placeholder 3"/>
          <p:cNvSpPr txBox="1">
            <a:spLocks noGrp="1"/>
          </p:cNvSpPr>
          <p:nvPr/>
        </p:nvSpPr>
        <p:spPr bwMode="auto">
          <a:xfrm>
            <a:off x="5327904" y="6725017"/>
            <a:ext cx="4076641" cy="354371"/>
          </a:xfrm>
          <a:prstGeom prst="rect">
            <a:avLst/>
          </a:prstGeom>
          <a:noFill/>
          <a:ln w="9525">
            <a:noFill/>
            <a:miter lim="800000"/>
            <a:headEnd/>
            <a:tailEnd/>
          </a:ln>
        </p:spPr>
        <p:txBody>
          <a:bodyPr lIns="94175" tIns="47088" rIns="94175" bIns="47088" anchor="b"/>
          <a:lstStyle/>
          <a:p>
            <a:pPr algn="r"/>
            <a:fld id="{A753C175-2BDD-47F8-934B-DCA181FE5D10}" type="slidenum">
              <a:rPr lang="en-US" altLang="en-US" sz="1200"/>
              <a:pPr algn="r"/>
              <a:t>22</a:t>
            </a:fld>
            <a:endParaRPr lang="en-US" altLang="en-US" sz="1200" dirty="0"/>
          </a:p>
        </p:txBody>
      </p:sp>
    </p:spTree>
    <p:extLst>
      <p:ext uri="{BB962C8B-B14F-4D97-AF65-F5344CB8AC3E}">
        <p14:creationId xmlns:p14="http://schemas.microsoft.com/office/powerpoint/2010/main" val="616241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8D260A03-282D-486B-BD6C-FC64ADF084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C9C4923D-6148-4179-BE63-AC0E232686D3}" type="slidenum">
              <a:rPr lang="en-US" altLang="en-US" smtClean="0"/>
              <a:pPr fontAlgn="base">
                <a:spcBef>
                  <a:spcPct val="0"/>
                </a:spcBef>
                <a:spcAft>
                  <a:spcPct val="0"/>
                </a:spcAft>
              </a:pPr>
              <a:t>3</a:t>
            </a:fld>
            <a:endParaRPr lang="en-US" altLang="en-US" dirty="0"/>
          </a:p>
        </p:txBody>
      </p:sp>
      <p:sp>
        <p:nvSpPr>
          <p:cNvPr id="21507" name="Rectangle 7">
            <a:extLst>
              <a:ext uri="{FF2B5EF4-FFF2-40B4-BE49-F238E27FC236}">
                <a16:creationId xmlns:a16="http://schemas.microsoft.com/office/drawing/2014/main" id="{12231F71-5A9A-4169-B16A-8735718DA242}"/>
              </a:ext>
            </a:extLst>
          </p:cNvPr>
          <p:cNvSpPr txBox="1">
            <a:spLocks noGrp="1" noChangeArrowheads="1"/>
          </p:cNvSpPr>
          <p:nvPr/>
        </p:nvSpPr>
        <p:spPr bwMode="auto">
          <a:xfrm>
            <a:off x="5263921" y="6724653"/>
            <a:ext cx="403070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64" tIns="47982" rIns="95964" bIns="47982" anchor="b"/>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FE2B0921-D2C2-4F13-9DEA-D638AF80F087}" type="slidenum">
              <a:rPr lang="en-US" altLang="en-US" sz="1200"/>
              <a:pPr algn="r" eaLnBrk="1" hangingPunct="1"/>
              <a:t>3</a:t>
            </a:fld>
            <a:endParaRPr lang="en-US" altLang="en-US" sz="1200" dirty="0"/>
          </a:p>
        </p:txBody>
      </p:sp>
      <p:sp>
        <p:nvSpPr>
          <p:cNvPr id="21508" name="Rectangle 2">
            <a:extLst>
              <a:ext uri="{FF2B5EF4-FFF2-40B4-BE49-F238E27FC236}">
                <a16:creationId xmlns:a16="http://schemas.microsoft.com/office/drawing/2014/main" id="{B238FC3B-97B8-4615-AC53-E3BFA75E4ED2}"/>
              </a:ext>
            </a:extLst>
          </p:cNvPr>
          <p:cNvSpPr>
            <a:spLocks noGrp="1" noRot="1" noChangeAspect="1" noChangeArrowheads="1" noTextEdit="1"/>
          </p:cNvSpPr>
          <p:nvPr>
            <p:ph type="sldImg"/>
          </p:nvPr>
        </p:nvSpPr>
        <p:spPr bwMode="auto">
          <a:xfrm>
            <a:off x="1350963" y="158750"/>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9" name="Rectangle 3">
            <a:extLst>
              <a:ext uri="{FF2B5EF4-FFF2-40B4-BE49-F238E27FC236}">
                <a16:creationId xmlns:a16="http://schemas.microsoft.com/office/drawing/2014/main" id="{A88C5BB3-72A1-4BB7-8F8E-8ADEA0F2063E}"/>
              </a:ext>
            </a:extLst>
          </p:cNvPr>
          <p:cNvSpPr>
            <a:spLocks noGrp="1" noChangeArrowheads="1"/>
          </p:cNvSpPr>
          <p:nvPr>
            <p:ph type="body" idx="1"/>
          </p:nvPr>
        </p:nvSpPr>
        <p:spPr bwMode="auto">
          <a:xfrm>
            <a:off x="167882" y="3438525"/>
            <a:ext cx="6340237" cy="561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964" tIns="47982" rIns="95964" bIns="47982" numCol="1" anchor="t" anchorCtr="0" compatLnSpc="1">
            <a:prstTxWarp prst="textNoShape">
              <a:avLst/>
            </a:prstTxWarp>
          </a:bodyPr>
          <a:lstStyle/>
          <a:p>
            <a:pPr>
              <a:spcBef>
                <a:spcPct val="0"/>
              </a:spcBef>
            </a:pPr>
            <a:endParaRPr lang="en-CA"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5938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FE462A8-FC51-4FC4-903A-831686586D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29A7AE65-CF06-479A-93C5-1AE5094A3763}" type="slidenum">
              <a:rPr lang="en-US" altLang="en-US" smtClean="0"/>
              <a:pPr fontAlgn="base">
                <a:spcBef>
                  <a:spcPct val="0"/>
                </a:spcBef>
                <a:spcAft>
                  <a:spcPct val="0"/>
                </a:spcAft>
              </a:pPr>
              <a:t>4</a:t>
            </a:fld>
            <a:endParaRPr lang="en-US" altLang="en-US" dirty="0"/>
          </a:p>
        </p:txBody>
      </p:sp>
      <p:sp>
        <p:nvSpPr>
          <p:cNvPr id="23555" name="Rectangle 7">
            <a:extLst>
              <a:ext uri="{FF2B5EF4-FFF2-40B4-BE49-F238E27FC236}">
                <a16:creationId xmlns:a16="http://schemas.microsoft.com/office/drawing/2014/main" id="{26706EE1-B19A-424A-B44B-67F28FE821B3}"/>
              </a:ext>
            </a:extLst>
          </p:cNvPr>
          <p:cNvSpPr txBox="1">
            <a:spLocks noGrp="1" noChangeArrowheads="1"/>
          </p:cNvSpPr>
          <p:nvPr/>
        </p:nvSpPr>
        <p:spPr bwMode="auto">
          <a:xfrm>
            <a:off x="5263921" y="6724653"/>
            <a:ext cx="403070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64" tIns="47982" rIns="95964" bIns="47982" anchor="b"/>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7E14E905-21DB-4D74-BB76-EB1F7B5187D2}" type="slidenum">
              <a:rPr lang="en-US" altLang="en-US" sz="1200"/>
              <a:pPr algn="r" eaLnBrk="1" hangingPunct="1"/>
              <a:t>4</a:t>
            </a:fld>
            <a:endParaRPr lang="en-US" altLang="en-US" sz="1200" dirty="0"/>
          </a:p>
        </p:txBody>
      </p:sp>
      <p:sp>
        <p:nvSpPr>
          <p:cNvPr id="23556" name="Rectangle 2">
            <a:extLst>
              <a:ext uri="{FF2B5EF4-FFF2-40B4-BE49-F238E27FC236}">
                <a16:creationId xmlns:a16="http://schemas.microsoft.com/office/drawing/2014/main" id="{F686AB71-5D46-409E-83DD-8E99584C80BE}"/>
              </a:ext>
            </a:extLst>
          </p:cNvPr>
          <p:cNvSpPr>
            <a:spLocks noGrp="1" noRot="1" noChangeAspect="1" noChangeArrowheads="1" noTextEdit="1"/>
          </p:cNvSpPr>
          <p:nvPr>
            <p:ph type="sldImg"/>
          </p:nvPr>
        </p:nvSpPr>
        <p:spPr bwMode="auto">
          <a:xfrm>
            <a:off x="1350963" y="158750"/>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D5CAE870-135F-4EC4-8CE3-9D7B41AA984B}"/>
              </a:ext>
            </a:extLst>
          </p:cNvPr>
          <p:cNvSpPr>
            <a:spLocks noGrp="1" noChangeArrowheads="1"/>
          </p:cNvSpPr>
          <p:nvPr>
            <p:ph type="body" idx="1"/>
          </p:nvPr>
        </p:nvSpPr>
        <p:spPr bwMode="auto">
          <a:xfrm>
            <a:off x="167882" y="3438525"/>
            <a:ext cx="6340237" cy="5613400"/>
          </a:xfrm>
        </p:spPr>
        <p:txBody>
          <a:bodyPr wrap="square" lIns="95964" tIns="47982" rIns="95964" bIns="47982" numCol="1" anchor="t" anchorCtr="0" compatLnSpc="1">
            <a:prstTxWarp prst="textNoShape">
              <a:avLst/>
            </a:prstTxWarp>
          </a:bodyPr>
          <a:lstStyle/>
          <a:p>
            <a:pPr>
              <a:spcBef>
                <a:spcPts val="0"/>
              </a:spcBef>
              <a:defRPr/>
            </a:pPr>
            <a:endParaRPr lang="en-US"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78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408968CE-587F-4FDF-98B6-24028A081E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DDF19604-7A54-49CF-8AA0-A3DDF2A2B263}" type="slidenum">
              <a:rPr lang="en-US" altLang="en-US" smtClean="0"/>
              <a:pPr fontAlgn="base">
                <a:spcBef>
                  <a:spcPct val="0"/>
                </a:spcBef>
                <a:spcAft>
                  <a:spcPct val="0"/>
                </a:spcAft>
              </a:pPr>
              <a:t>5</a:t>
            </a:fld>
            <a:endParaRPr lang="en-US" altLang="en-US" dirty="0"/>
          </a:p>
        </p:txBody>
      </p:sp>
      <p:sp>
        <p:nvSpPr>
          <p:cNvPr id="25603" name="Rectangle 7">
            <a:extLst>
              <a:ext uri="{FF2B5EF4-FFF2-40B4-BE49-F238E27FC236}">
                <a16:creationId xmlns:a16="http://schemas.microsoft.com/office/drawing/2014/main" id="{9D7D73B0-90F1-4065-874A-594685DF78D5}"/>
              </a:ext>
            </a:extLst>
          </p:cNvPr>
          <p:cNvSpPr txBox="1">
            <a:spLocks noGrp="1" noChangeArrowheads="1"/>
          </p:cNvSpPr>
          <p:nvPr/>
        </p:nvSpPr>
        <p:spPr bwMode="auto">
          <a:xfrm>
            <a:off x="5263921" y="6724653"/>
            <a:ext cx="403070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64" tIns="47982" rIns="95964" bIns="47982" anchor="b"/>
          <a:lstStyle>
            <a:lvl1pPr defTabSz="941388">
              <a:defRPr>
                <a:solidFill>
                  <a:schemeClr val="tx1"/>
                </a:solidFill>
                <a:latin typeface="Arial" panose="020B0604020202020204" pitchFamily="34" charset="0"/>
                <a:cs typeface="Arial" panose="020B0604020202020204" pitchFamily="34" charset="0"/>
              </a:defRPr>
            </a:lvl1pPr>
            <a:lvl2pPr marL="742950" indent="-285750" defTabSz="941388">
              <a:defRPr>
                <a:solidFill>
                  <a:schemeClr val="tx1"/>
                </a:solidFill>
                <a:latin typeface="Arial" panose="020B0604020202020204" pitchFamily="34" charset="0"/>
                <a:cs typeface="Arial" panose="020B0604020202020204" pitchFamily="34" charset="0"/>
              </a:defRPr>
            </a:lvl2pPr>
            <a:lvl3pPr marL="1143000" indent="-228600" defTabSz="941388">
              <a:defRPr>
                <a:solidFill>
                  <a:schemeClr val="tx1"/>
                </a:solidFill>
                <a:latin typeface="Arial" panose="020B0604020202020204" pitchFamily="34" charset="0"/>
                <a:cs typeface="Arial" panose="020B0604020202020204" pitchFamily="34" charset="0"/>
              </a:defRPr>
            </a:lvl3pPr>
            <a:lvl4pPr marL="1600200" indent="-228600" defTabSz="941388">
              <a:defRPr>
                <a:solidFill>
                  <a:schemeClr val="tx1"/>
                </a:solidFill>
                <a:latin typeface="Arial" panose="020B0604020202020204" pitchFamily="34" charset="0"/>
                <a:cs typeface="Arial" panose="020B0604020202020204" pitchFamily="34" charset="0"/>
              </a:defRPr>
            </a:lvl4pPr>
            <a:lvl5pPr marL="2057400" indent="-228600" defTabSz="941388">
              <a:defRPr>
                <a:solidFill>
                  <a:schemeClr val="tx1"/>
                </a:solidFill>
                <a:latin typeface="Arial" panose="020B0604020202020204" pitchFamily="34" charset="0"/>
                <a:cs typeface="Arial" panose="020B0604020202020204" pitchFamily="34" charset="0"/>
              </a:defRPr>
            </a:lvl5pPr>
            <a:lvl6pPr marL="25146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413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624B9D7F-A146-46A4-98C0-52D4921C0B70}" type="slidenum">
              <a:rPr lang="en-US" altLang="en-US" sz="1200"/>
              <a:pPr algn="r" eaLnBrk="1" hangingPunct="1"/>
              <a:t>5</a:t>
            </a:fld>
            <a:endParaRPr lang="en-US" altLang="en-US" sz="1200" dirty="0"/>
          </a:p>
        </p:txBody>
      </p:sp>
      <p:sp>
        <p:nvSpPr>
          <p:cNvPr id="25604" name="Rectangle 2">
            <a:extLst>
              <a:ext uri="{FF2B5EF4-FFF2-40B4-BE49-F238E27FC236}">
                <a16:creationId xmlns:a16="http://schemas.microsoft.com/office/drawing/2014/main" id="{1277FB3C-A9B7-4260-93FB-43D1C98D81AC}"/>
              </a:ext>
            </a:extLst>
          </p:cNvPr>
          <p:cNvSpPr>
            <a:spLocks noGrp="1" noRot="1" noChangeAspect="1" noChangeArrowheads="1" noTextEdit="1"/>
          </p:cNvSpPr>
          <p:nvPr>
            <p:ph type="sldImg"/>
          </p:nvPr>
        </p:nvSpPr>
        <p:spPr bwMode="auto">
          <a:xfrm>
            <a:off x="1350963" y="158750"/>
            <a:ext cx="4156075" cy="31178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3">
            <a:extLst>
              <a:ext uri="{FF2B5EF4-FFF2-40B4-BE49-F238E27FC236}">
                <a16:creationId xmlns:a16="http://schemas.microsoft.com/office/drawing/2014/main" id="{4ED73253-EE53-41C2-8C04-0F9D21E48098}"/>
              </a:ext>
            </a:extLst>
          </p:cNvPr>
          <p:cNvSpPr>
            <a:spLocks noGrp="1" noChangeArrowheads="1"/>
          </p:cNvSpPr>
          <p:nvPr>
            <p:ph type="body" idx="1"/>
          </p:nvPr>
        </p:nvSpPr>
        <p:spPr bwMode="auto">
          <a:xfrm>
            <a:off x="167882" y="3438525"/>
            <a:ext cx="6340237" cy="561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964" tIns="47982" rIns="95964" bIns="47982" numCol="1" anchor="t" anchorCtr="0" compatLnSpc="1">
            <a:prstTxWarp prst="textNoShape">
              <a:avLst/>
            </a:prstTxWarp>
          </a:bodyPr>
          <a:lstStyle/>
          <a:p>
            <a:pPr>
              <a:spcBef>
                <a:spcPct val="0"/>
              </a:spcBef>
            </a:pPr>
            <a:endParaRPr lang="en-CA"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41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65A9C1-2E55-4C72-831F-A1D4D9720457}" type="slidenum">
              <a:rPr lang="en-US" altLang="en-US" smtClean="0">
                <a:latin typeface="Arial" charset="0"/>
                <a:cs typeface="Arial" charset="0"/>
              </a:rPr>
              <a:pPr fontAlgn="base">
                <a:spcBef>
                  <a:spcPct val="0"/>
                </a:spcBef>
                <a:spcAft>
                  <a:spcPct val="0"/>
                </a:spcAft>
              </a:pPr>
              <a:t>6</a:t>
            </a:fld>
            <a:endParaRPr lang="en-US" altLang="en-US" dirty="0">
              <a:latin typeface="Arial" charset="0"/>
              <a:cs typeface="Arial" charset="0"/>
            </a:endParaRPr>
          </a:p>
        </p:txBody>
      </p:sp>
      <p:sp>
        <p:nvSpPr>
          <p:cNvPr id="26626" name="Rectangle 7"/>
          <p:cNvSpPr txBox="1">
            <a:spLocks noGrp="1" noChangeArrowheads="1"/>
          </p:cNvSpPr>
          <p:nvPr/>
        </p:nvSpPr>
        <p:spPr bwMode="auto">
          <a:xfrm>
            <a:off x="5265740" y="6725020"/>
            <a:ext cx="4029075" cy="354371"/>
          </a:xfrm>
          <a:prstGeom prst="rect">
            <a:avLst/>
          </a:prstGeom>
          <a:noFill/>
          <a:ln w="9525">
            <a:noFill/>
            <a:miter lim="800000"/>
            <a:headEnd/>
            <a:tailEnd/>
          </a:ln>
        </p:spPr>
        <p:txBody>
          <a:bodyPr lIns="94175" tIns="47088" rIns="94175" bIns="47088" anchor="b"/>
          <a:lstStyle/>
          <a:p>
            <a:pPr algn="r"/>
            <a:fld id="{D8730EF0-DA77-47A5-8AE5-C43E713584F5}" type="slidenum">
              <a:rPr lang="en-US" altLang="en-US" sz="1200"/>
              <a:pPr algn="r"/>
              <a:t>6</a:t>
            </a:fld>
            <a:endParaRPr lang="en-US" altLang="en-US" sz="1200" dirty="0"/>
          </a:p>
        </p:txBody>
      </p:sp>
      <p:sp>
        <p:nvSpPr>
          <p:cNvPr id="26627" name="Rectangle 2"/>
          <p:cNvSpPr>
            <a:spLocks noGrp="1" noRot="1" noChangeAspect="1" noChangeArrowheads="1" noTextEdit="1"/>
          </p:cNvSpPr>
          <p:nvPr>
            <p:ph type="sldImg"/>
          </p:nvPr>
        </p:nvSpPr>
        <p:spPr bwMode="auto">
          <a:xfrm>
            <a:off x="768350" y="187325"/>
            <a:ext cx="5326063" cy="3995738"/>
          </a:xfrm>
          <a:noFill/>
          <a:ln>
            <a:solidFill>
              <a:srgbClr val="000000"/>
            </a:solidFill>
            <a:miter lim="800000"/>
            <a:headEnd/>
            <a:tailEnd/>
          </a:ln>
        </p:spPr>
      </p:sp>
      <p:sp>
        <p:nvSpPr>
          <p:cNvPr id="26628" name="Rectangle 3"/>
          <p:cNvSpPr>
            <a:spLocks noGrp="1" noChangeArrowheads="1"/>
          </p:cNvSpPr>
          <p:nvPr>
            <p:ph type="body" idx="1"/>
          </p:nvPr>
        </p:nvSpPr>
        <p:spPr bwMode="auto">
          <a:xfrm>
            <a:off x="225913" y="4444863"/>
            <a:ext cx="6508375" cy="4563029"/>
          </a:xfrm>
          <a:noFill/>
        </p:spPr>
        <p:txBody>
          <a:bodyPr wrap="square" numCol="1" anchor="t" anchorCtr="0" compatLnSpc="1">
            <a:prstTxWarp prst="textNoShape">
              <a:avLst/>
            </a:prstTxWarp>
          </a:bodyPr>
          <a:lstStyle/>
          <a:p>
            <a:pPr defTabSz="906993" eaLnBrk="1" hangingPunct="1">
              <a:spcBef>
                <a:spcPct val="0"/>
              </a:spcBef>
              <a:defRPr/>
            </a:pP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676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884615" y="8772673"/>
            <a:ext cx="2971800" cy="463407"/>
          </a:xfrm>
          <a:prstGeom prst="rect">
            <a:avLst/>
          </a:prstGeom>
          <a:noFill/>
          <a:ln w="9525">
            <a:noFill/>
            <a:miter lim="800000"/>
            <a:headEnd/>
            <a:tailEnd/>
          </a:ln>
        </p:spPr>
        <p:txBody>
          <a:bodyPr lIns="92420" tIns="46210" rIns="92420" bIns="46210" anchor="b"/>
          <a:lstStyle/>
          <a:p>
            <a:pPr algn="r"/>
            <a:fld id="{71FAC955-C72B-4B39-B0CD-963EFC6E438B}" type="slidenum">
              <a:rPr lang="en-US" altLang="en-US" sz="1200"/>
              <a:pPr algn="r"/>
              <a:t>7</a:t>
            </a:fld>
            <a:endParaRPr lang="en-US" altLang="en-US" sz="1200" dirty="0"/>
          </a:p>
        </p:txBody>
      </p:sp>
      <p:sp>
        <p:nvSpPr>
          <p:cNvPr id="28674" name="Rectangle 7"/>
          <p:cNvSpPr txBox="1">
            <a:spLocks noGrp="1" noChangeArrowheads="1"/>
          </p:cNvSpPr>
          <p:nvPr/>
        </p:nvSpPr>
        <p:spPr bwMode="auto">
          <a:xfrm>
            <a:off x="5265740" y="6725020"/>
            <a:ext cx="4029075" cy="354371"/>
          </a:xfrm>
          <a:prstGeom prst="rect">
            <a:avLst/>
          </a:prstGeom>
          <a:noFill/>
          <a:ln w="9525">
            <a:noFill/>
            <a:miter lim="800000"/>
            <a:headEnd/>
            <a:tailEnd/>
          </a:ln>
        </p:spPr>
        <p:txBody>
          <a:bodyPr lIns="94175" tIns="47088" rIns="94175" bIns="47088" anchor="b"/>
          <a:lstStyle/>
          <a:p>
            <a:pPr algn="r"/>
            <a:fld id="{BBA1BFA6-9E44-4F56-9E00-DDBCE47E07DE}" type="slidenum">
              <a:rPr lang="en-US" altLang="en-US" sz="1200"/>
              <a:pPr algn="r"/>
              <a:t>7</a:t>
            </a:fld>
            <a:endParaRPr lang="en-US" altLang="en-US" sz="1200" dirty="0"/>
          </a:p>
        </p:txBody>
      </p:sp>
      <p:sp>
        <p:nvSpPr>
          <p:cNvPr id="28675" name="Rectangle 2"/>
          <p:cNvSpPr>
            <a:spLocks noGrp="1" noRot="1" noChangeAspect="1" noChangeArrowheads="1" noTextEdit="1"/>
          </p:cNvSpPr>
          <p:nvPr>
            <p:ph type="sldImg"/>
          </p:nvPr>
        </p:nvSpPr>
        <p:spPr bwMode="auto">
          <a:xfrm>
            <a:off x="1239838" y="187325"/>
            <a:ext cx="4502150" cy="3376613"/>
          </a:xfrm>
          <a:noFill/>
          <a:ln>
            <a:solidFill>
              <a:srgbClr val="000000"/>
            </a:solidFill>
            <a:miter lim="800000"/>
            <a:headEnd/>
            <a:tailEnd/>
          </a:ln>
        </p:spPr>
      </p:sp>
      <p:sp>
        <p:nvSpPr>
          <p:cNvPr id="28676" name="Rectangle 3"/>
          <p:cNvSpPr>
            <a:spLocks noGrp="1" noChangeArrowheads="1"/>
          </p:cNvSpPr>
          <p:nvPr>
            <p:ph type="body" idx="1"/>
          </p:nvPr>
        </p:nvSpPr>
        <p:spPr bwMode="auto">
          <a:xfrm>
            <a:off x="236669" y="3695109"/>
            <a:ext cx="6454588" cy="5312780"/>
          </a:xfrm>
          <a:noFill/>
        </p:spPr>
        <p:txBody>
          <a:bodyPr wrap="square" numCol="1" anchor="t" anchorCtr="0" compatLnSpc="1">
            <a:prstTxWarp prst="textNoShape">
              <a:avLst/>
            </a:prstTxWarp>
          </a:bodyPr>
          <a:lstStyle/>
          <a:p>
            <a:pPr defTabSz="905542" eaLnBrk="1" hangingPunct="1">
              <a:spcBef>
                <a:spcPct val="0"/>
              </a:spcBef>
              <a:defRPr/>
            </a:pPr>
            <a:endParaRPr lang="en-CA" altLang="en-US" dirty="0">
              <a:latin typeface="Arial" charset="0"/>
              <a:cs typeface="Arial" charset="0"/>
            </a:endParaRPr>
          </a:p>
        </p:txBody>
      </p:sp>
    </p:spTree>
    <p:extLst>
      <p:ext uri="{BB962C8B-B14F-4D97-AF65-F5344CB8AC3E}">
        <p14:creationId xmlns:p14="http://schemas.microsoft.com/office/powerpoint/2010/main" val="4262990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884615" y="8772673"/>
            <a:ext cx="2971800" cy="463407"/>
          </a:xfrm>
          <a:prstGeom prst="rect">
            <a:avLst/>
          </a:prstGeom>
          <a:noFill/>
          <a:ln w="9525">
            <a:noFill/>
            <a:miter lim="800000"/>
            <a:headEnd/>
            <a:tailEnd/>
          </a:ln>
        </p:spPr>
        <p:txBody>
          <a:bodyPr lIns="92420" tIns="46210" rIns="92420" bIns="46210" anchor="b"/>
          <a:lstStyle/>
          <a:p>
            <a:pPr algn="r"/>
            <a:fld id="{71FAC955-C72B-4B39-B0CD-963EFC6E438B}" type="slidenum">
              <a:rPr lang="en-US" altLang="en-US" sz="1200"/>
              <a:pPr algn="r"/>
              <a:t>8</a:t>
            </a:fld>
            <a:endParaRPr lang="en-US" altLang="en-US" sz="1200" dirty="0"/>
          </a:p>
        </p:txBody>
      </p:sp>
      <p:sp>
        <p:nvSpPr>
          <p:cNvPr id="28674" name="Rectangle 7"/>
          <p:cNvSpPr txBox="1">
            <a:spLocks noGrp="1" noChangeArrowheads="1"/>
          </p:cNvSpPr>
          <p:nvPr/>
        </p:nvSpPr>
        <p:spPr bwMode="auto">
          <a:xfrm>
            <a:off x="5265740" y="6725020"/>
            <a:ext cx="4029075" cy="354371"/>
          </a:xfrm>
          <a:prstGeom prst="rect">
            <a:avLst/>
          </a:prstGeom>
          <a:noFill/>
          <a:ln w="9525">
            <a:noFill/>
            <a:miter lim="800000"/>
            <a:headEnd/>
            <a:tailEnd/>
          </a:ln>
        </p:spPr>
        <p:txBody>
          <a:bodyPr lIns="94175" tIns="47088" rIns="94175" bIns="47088" anchor="b"/>
          <a:lstStyle/>
          <a:p>
            <a:pPr algn="r"/>
            <a:fld id="{BBA1BFA6-9E44-4F56-9E00-DDBCE47E07DE}" type="slidenum">
              <a:rPr lang="en-US" altLang="en-US" sz="1200"/>
              <a:pPr algn="r"/>
              <a:t>8</a:t>
            </a:fld>
            <a:endParaRPr lang="en-US" altLang="en-US" sz="1200" dirty="0"/>
          </a:p>
        </p:txBody>
      </p:sp>
      <p:sp>
        <p:nvSpPr>
          <p:cNvPr id="28675" name="Rectangle 2"/>
          <p:cNvSpPr>
            <a:spLocks noGrp="1" noRot="1" noChangeAspect="1" noChangeArrowheads="1" noTextEdit="1"/>
          </p:cNvSpPr>
          <p:nvPr>
            <p:ph type="sldImg"/>
          </p:nvPr>
        </p:nvSpPr>
        <p:spPr bwMode="auto">
          <a:xfrm>
            <a:off x="1239838" y="187325"/>
            <a:ext cx="4502150" cy="3376613"/>
          </a:xfrm>
          <a:noFill/>
          <a:ln>
            <a:solidFill>
              <a:srgbClr val="000000"/>
            </a:solidFill>
            <a:miter lim="800000"/>
            <a:headEnd/>
            <a:tailEnd/>
          </a:ln>
        </p:spPr>
      </p:sp>
      <p:sp>
        <p:nvSpPr>
          <p:cNvPr id="28676" name="Rectangle 3"/>
          <p:cNvSpPr>
            <a:spLocks noGrp="1" noChangeArrowheads="1"/>
          </p:cNvSpPr>
          <p:nvPr>
            <p:ph type="body" idx="1"/>
          </p:nvPr>
        </p:nvSpPr>
        <p:spPr bwMode="auto">
          <a:xfrm>
            <a:off x="236669" y="3695109"/>
            <a:ext cx="6454588" cy="5312780"/>
          </a:xfrm>
          <a:noFill/>
        </p:spPr>
        <p:txBody>
          <a:bodyPr wrap="square" numCol="1" anchor="t" anchorCtr="0" compatLnSpc="1">
            <a:prstTxWarp prst="textNoShape">
              <a:avLst/>
            </a:prstTxWarp>
          </a:bodyPr>
          <a:lstStyle/>
          <a:p>
            <a:pPr eaLnBrk="1" hangingPunct="1">
              <a:lnSpc>
                <a:spcPct val="100000"/>
              </a:lnSpc>
              <a:spcBef>
                <a:spcPct val="0"/>
              </a:spcBef>
              <a:spcAft>
                <a:spcPts val="0"/>
              </a:spcAft>
            </a:pPr>
            <a:endParaRPr lang="en-CA"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516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884615" y="8772673"/>
            <a:ext cx="2971800" cy="463407"/>
          </a:xfrm>
          <a:prstGeom prst="rect">
            <a:avLst/>
          </a:prstGeom>
          <a:noFill/>
          <a:ln w="9525">
            <a:noFill/>
            <a:miter lim="800000"/>
            <a:headEnd/>
            <a:tailEnd/>
          </a:ln>
        </p:spPr>
        <p:txBody>
          <a:bodyPr lIns="92420" tIns="46210" rIns="92420" bIns="46210" anchor="b"/>
          <a:lstStyle/>
          <a:p>
            <a:pPr algn="r"/>
            <a:fld id="{71FAC955-C72B-4B39-B0CD-963EFC6E438B}" type="slidenum">
              <a:rPr lang="en-US" altLang="en-US" sz="1200"/>
              <a:pPr algn="r"/>
              <a:t>9</a:t>
            </a:fld>
            <a:endParaRPr lang="en-US" altLang="en-US" sz="1200" dirty="0"/>
          </a:p>
        </p:txBody>
      </p:sp>
      <p:sp>
        <p:nvSpPr>
          <p:cNvPr id="28674" name="Rectangle 7"/>
          <p:cNvSpPr txBox="1">
            <a:spLocks noGrp="1" noChangeArrowheads="1"/>
          </p:cNvSpPr>
          <p:nvPr/>
        </p:nvSpPr>
        <p:spPr bwMode="auto">
          <a:xfrm>
            <a:off x="5265740" y="6725020"/>
            <a:ext cx="4029075" cy="354371"/>
          </a:xfrm>
          <a:prstGeom prst="rect">
            <a:avLst/>
          </a:prstGeom>
          <a:noFill/>
          <a:ln w="9525">
            <a:noFill/>
            <a:miter lim="800000"/>
            <a:headEnd/>
            <a:tailEnd/>
          </a:ln>
        </p:spPr>
        <p:txBody>
          <a:bodyPr lIns="94175" tIns="47088" rIns="94175" bIns="47088" anchor="b"/>
          <a:lstStyle/>
          <a:p>
            <a:pPr algn="r"/>
            <a:fld id="{BBA1BFA6-9E44-4F56-9E00-DDBCE47E07DE}" type="slidenum">
              <a:rPr lang="en-US" altLang="en-US" sz="1200"/>
              <a:pPr algn="r"/>
              <a:t>9</a:t>
            </a:fld>
            <a:endParaRPr lang="en-US" altLang="en-US" sz="1200" dirty="0"/>
          </a:p>
        </p:txBody>
      </p:sp>
      <p:sp>
        <p:nvSpPr>
          <p:cNvPr id="28675" name="Rectangle 2"/>
          <p:cNvSpPr>
            <a:spLocks noGrp="1" noRot="1" noChangeAspect="1" noChangeArrowheads="1" noTextEdit="1"/>
          </p:cNvSpPr>
          <p:nvPr>
            <p:ph type="sldImg"/>
          </p:nvPr>
        </p:nvSpPr>
        <p:spPr bwMode="auto">
          <a:xfrm>
            <a:off x="1239838" y="187325"/>
            <a:ext cx="4502150" cy="3376613"/>
          </a:xfrm>
          <a:noFill/>
          <a:ln>
            <a:solidFill>
              <a:srgbClr val="000000"/>
            </a:solidFill>
            <a:miter lim="800000"/>
            <a:headEnd/>
            <a:tailEnd/>
          </a:ln>
        </p:spPr>
      </p:sp>
      <p:sp>
        <p:nvSpPr>
          <p:cNvPr id="28676" name="Rectangle 3"/>
          <p:cNvSpPr>
            <a:spLocks noGrp="1" noChangeArrowheads="1"/>
          </p:cNvSpPr>
          <p:nvPr>
            <p:ph type="body" idx="1"/>
          </p:nvPr>
        </p:nvSpPr>
        <p:spPr bwMode="auto">
          <a:xfrm>
            <a:off x="236669" y="3695109"/>
            <a:ext cx="6454588" cy="5312780"/>
          </a:xfrm>
          <a:noFill/>
        </p:spPr>
        <p:txBody>
          <a:bodyPr wrap="square" numCol="1" anchor="t" anchorCtr="0" compatLnSpc="1">
            <a:prstTxWarp prst="textNoShape">
              <a:avLst/>
            </a:prstTxWarp>
          </a:bodyPr>
          <a:lstStyle/>
          <a:p>
            <a:pPr eaLnBrk="1" hangingPunct="1">
              <a:spcBef>
                <a:spcPts val="0"/>
              </a:spcBef>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38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defTabSz="685800">
                  <a:spcBef>
                    <a:spcPct val="20000"/>
                  </a:spcBef>
                  <a:buClr>
                    <a:srgbClr val="3333CC"/>
                  </a:buClr>
                  <a:buSzPct val="100000"/>
                  <a:buFont typeface="Wingdings" panose="05000000000000000000" pitchFamily="2" charset="2"/>
                  <a:buChar char="•"/>
                  <a:defRPr/>
                </a:pPr>
                <a:endParaRPr lang="en-CA" sz="1350" dirty="0">
                  <a:solidFill>
                    <a:srgbClr val="000000"/>
                  </a:solidFill>
                  <a:latin typeface="+mn-lt"/>
                  <a:cs typeface="+mn-cs"/>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defTabSz="685800">
                  <a:spcBef>
                    <a:spcPct val="20000"/>
                  </a:spcBef>
                  <a:buClr>
                    <a:srgbClr val="3333CC"/>
                  </a:buClr>
                  <a:buSzPct val="100000"/>
                  <a:buFont typeface="Wingdings" panose="05000000000000000000" pitchFamily="2" charset="2"/>
                  <a:buChar char="•"/>
                  <a:defRPr/>
                </a:pPr>
                <a:endParaRPr lang="en-CA" sz="1350" dirty="0">
                  <a:solidFill>
                    <a:srgbClr val="000000"/>
                  </a:solidFill>
                  <a:latin typeface="+mn-lt"/>
                  <a:cs typeface="+mn-cs"/>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defTabSz="685800">
                  <a:spcBef>
                    <a:spcPct val="20000"/>
                  </a:spcBef>
                  <a:buClr>
                    <a:srgbClr val="3333CC"/>
                  </a:buClr>
                  <a:buSzPct val="100000"/>
                  <a:buFont typeface="Wingdings" panose="05000000000000000000" pitchFamily="2" charset="2"/>
                  <a:buChar char="•"/>
                  <a:defRPr/>
                </a:pPr>
                <a:endParaRPr lang="en-CA" sz="1350" dirty="0">
                  <a:solidFill>
                    <a:srgbClr val="000000"/>
                  </a:solidFill>
                  <a:latin typeface="+mn-lt"/>
                  <a:cs typeface="+mn-cs"/>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defTabSz="685800">
                  <a:spcBef>
                    <a:spcPct val="20000"/>
                  </a:spcBef>
                  <a:buClr>
                    <a:srgbClr val="3333CC"/>
                  </a:buClr>
                  <a:buSzPct val="100000"/>
                  <a:buFont typeface="Wingdings" panose="05000000000000000000" pitchFamily="2" charset="2"/>
                  <a:buChar char="•"/>
                  <a:defRPr/>
                </a:pPr>
                <a:endParaRPr lang="en-CA" sz="1350" dirty="0">
                  <a:solidFill>
                    <a:srgbClr val="000000"/>
                  </a:solidFill>
                  <a:latin typeface="+mn-lt"/>
                  <a:cs typeface="+mn-cs"/>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defTabSz="685800">
                <a:spcBef>
                  <a:spcPct val="20000"/>
                </a:spcBef>
                <a:buClr>
                  <a:srgbClr val="3333CC"/>
                </a:buClr>
                <a:buSzPct val="100000"/>
                <a:buFont typeface="Wingdings" panose="05000000000000000000" pitchFamily="2" charset="2"/>
                <a:buChar char="•"/>
                <a:defRPr/>
              </a:pPr>
              <a:endParaRPr lang="en-CA" sz="1350" dirty="0">
                <a:solidFill>
                  <a:srgbClr val="000000"/>
                </a:solidFill>
                <a:latin typeface="+mn-lt"/>
                <a:cs typeface="+mn-cs"/>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defTabSz="685800">
                <a:spcBef>
                  <a:spcPct val="20000"/>
                </a:spcBef>
                <a:buClr>
                  <a:srgbClr val="3333CC"/>
                </a:buClr>
                <a:buSzPct val="100000"/>
                <a:buFont typeface="Wingdings" panose="05000000000000000000" pitchFamily="2" charset="2"/>
                <a:buChar char="•"/>
                <a:defRPr/>
              </a:pPr>
              <a:endParaRPr lang="en-CA" sz="1350" dirty="0">
                <a:solidFill>
                  <a:srgbClr val="000000"/>
                </a:solidFill>
                <a:latin typeface="+mn-lt"/>
                <a:cs typeface="+mn-cs"/>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defTabSz="685800">
                <a:spcBef>
                  <a:spcPct val="20000"/>
                </a:spcBef>
                <a:buClr>
                  <a:srgbClr val="3333CC"/>
                </a:buClr>
                <a:buSzPct val="100000"/>
                <a:buFont typeface="Wingdings" panose="05000000000000000000" pitchFamily="2" charset="2"/>
                <a:buChar char="•"/>
                <a:defRPr/>
              </a:pPr>
              <a:endParaRPr lang="en-CA" sz="1350" dirty="0">
                <a:solidFill>
                  <a:srgbClr val="000000"/>
                </a:solidFill>
                <a:latin typeface="+mn-lt"/>
                <a:cs typeface="+mn-cs"/>
              </a:endParaRPr>
            </a:p>
          </p:txBody>
        </p:sp>
      </p:grpSp>
      <p:sp>
        <p:nvSpPr>
          <p:cNvPr id="111628"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11162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fontAlgn="auto">
              <a:spcAft>
                <a:spcPts val="0"/>
              </a:spcAft>
              <a:defRPr sz="1050">
                <a:solidFill>
                  <a:srgbClr val="1C1C1C"/>
                </a:solidFill>
                <a:latin typeface="+mn-lt"/>
                <a:cs typeface="+mn-cs"/>
              </a:defRPr>
            </a:lvl1pPr>
          </a:lstStyle>
          <a:p>
            <a:pPr>
              <a:defRPr/>
            </a:pPr>
            <a:fld id="{D783B9E8-3769-4CF1-915E-A20910E010E4}" type="datetime1">
              <a:rPr lang="en-US" altLang="en-US"/>
              <a:pPr>
                <a:defRPr/>
              </a:pPr>
              <a:t>11/16/2017</a:t>
            </a:fld>
            <a:endParaRPr lang="en-CA" altLang="en-US" dirty="0"/>
          </a:p>
        </p:txBody>
      </p:sp>
      <p:sp>
        <p:nvSpPr>
          <p:cNvPr id="15" name="Rectangle 15"/>
          <p:cNvSpPr>
            <a:spLocks noGrp="1" noChangeArrowheads="1"/>
          </p:cNvSpPr>
          <p:nvPr>
            <p:ph type="ftr" sz="quarter" idx="11"/>
          </p:nvPr>
        </p:nvSpPr>
        <p:spPr>
          <a:xfrm>
            <a:off x="3429000" y="6248400"/>
            <a:ext cx="2895600" cy="457200"/>
          </a:xfrm>
        </p:spPr>
        <p:txBody>
          <a:bodyPr/>
          <a:lstStyle>
            <a:lvl1pPr fontAlgn="auto">
              <a:spcAft>
                <a:spcPts val="0"/>
              </a:spcAft>
              <a:defRPr sz="1050">
                <a:solidFill>
                  <a:srgbClr val="1C1C1C"/>
                </a:solidFill>
                <a:latin typeface="+mn-lt"/>
                <a:cs typeface="+mn-cs"/>
              </a:defRPr>
            </a:lvl1pPr>
          </a:lstStyle>
          <a:p>
            <a:pPr>
              <a:defRPr/>
            </a:pPr>
            <a:endParaRPr lang="en-CA" altLang="en-US" dirty="0"/>
          </a:p>
        </p:txBody>
      </p:sp>
      <p:sp>
        <p:nvSpPr>
          <p:cNvPr id="16" name="Rectangle 16"/>
          <p:cNvSpPr>
            <a:spLocks noGrp="1" noChangeArrowheads="1"/>
          </p:cNvSpPr>
          <p:nvPr>
            <p:ph type="sldNum" sz="quarter" idx="12"/>
          </p:nvPr>
        </p:nvSpPr>
        <p:spPr>
          <a:xfrm>
            <a:off x="6858000" y="6248400"/>
            <a:ext cx="1905000" cy="457200"/>
          </a:xfrm>
        </p:spPr>
        <p:txBody>
          <a:bodyPr/>
          <a:lstStyle>
            <a:lvl1pPr fontAlgn="auto">
              <a:spcAft>
                <a:spcPts val="0"/>
              </a:spcAft>
              <a:defRPr sz="1050">
                <a:solidFill>
                  <a:srgbClr val="1C1C1C"/>
                </a:solidFill>
                <a:latin typeface="+mn-lt"/>
                <a:cs typeface="+mn-cs"/>
              </a:defRPr>
            </a:lvl1pPr>
          </a:lstStyle>
          <a:p>
            <a:pPr>
              <a:defRPr/>
            </a:pPr>
            <a:fld id="{9DC7E810-92C4-42C6-9DB4-65BC66CED5FC}" type="slidenum">
              <a:rPr lang="en-US"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46808EFA-70B6-4551-B63A-4A7CEE041719}" type="datetime1">
              <a:rPr lang="en-US" altLang="en-US"/>
              <a:pPr>
                <a:defRPr/>
              </a:pPr>
              <a:t>11/16/2017</a:t>
            </a:fld>
            <a:endParaRPr lang="en-CA" altLang="en-US" dirty="0"/>
          </a:p>
        </p:txBody>
      </p:sp>
      <p:sp>
        <p:nvSpPr>
          <p:cNvPr id="5"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6"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9D242D44-5A4C-4F32-A65E-A5FA4F8906D7}"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A3C9581F-C0DA-44D4-8FBD-AA5565DE4884}" type="datetime1">
              <a:rPr lang="en-US" altLang="en-US"/>
              <a:pPr>
                <a:defRPr/>
              </a:pPr>
              <a:t>11/16/2017</a:t>
            </a:fld>
            <a:endParaRPr lang="en-CA" altLang="en-US" dirty="0"/>
          </a:p>
        </p:txBody>
      </p:sp>
      <p:sp>
        <p:nvSpPr>
          <p:cNvPr id="5"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6"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916B08EC-2987-4954-9A48-A7254D31286E}"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a:t>Click to edit Master title style</a:t>
            </a:r>
            <a:endParaRPr lang="en-CA"/>
          </a:p>
        </p:txBody>
      </p:sp>
      <p:sp>
        <p:nvSpPr>
          <p:cNvPr id="3" name="Text Placeholder 2"/>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F44524D9-5216-424F-87C4-E52EF01AFC14}" type="datetime1">
              <a:rPr lang="en-US" altLang="en-US"/>
              <a:pPr>
                <a:defRPr/>
              </a:pPr>
              <a:t>11/16/2017</a:t>
            </a:fld>
            <a:endParaRPr lang="en-CA" altLang="en-US" dirty="0"/>
          </a:p>
        </p:txBody>
      </p:sp>
      <p:sp>
        <p:nvSpPr>
          <p:cNvPr id="6"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7"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3156C10A-D003-4058-A431-12E931E4C4EB}" type="slidenum">
              <a:rPr lang="en-US"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94C91087-3209-44D9-B871-BCC49006FE1C}" type="datetime1">
              <a:rPr lang="en-US" altLang="en-US"/>
              <a:pPr>
                <a:defRPr/>
              </a:pPr>
              <a:t>11/16/2017</a:t>
            </a:fld>
            <a:endParaRPr lang="en-CA" altLang="en-US" dirty="0"/>
          </a:p>
        </p:txBody>
      </p:sp>
      <p:sp>
        <p:nvSpPr>
          <p:cNvPr id="5"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6"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0BD87B12-6D02-42C6-ADDB-916460F457DB}"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873F49FA-E9A6-4BC3-A79E-F831EA9BD3DF}" type="datetime1">
              <a:rPr lang="en-US" altLang="en-US"/>
              <a:pPr>
                <a:defRPr/>
              </a:pPr>
              <a:t>11/16/2017</a:t>
            </a:fld>
            <a:endParaRPr lang="en-CA" altLang="en-US" dirty="0"/>
          </a:p>
        </p:txBody>
      </p:sp>
      <p:sp>
        <p:nvSpPr>
          <p:cNvPr id="5"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6"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163C534D-4CDD-4028-9EE9-B8F19FFD0093}"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1182688" y="2017713"/>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145088" y="2017713"/>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6D58C619-10EB-4A3B-B1B6-D2B6C749CAFB}" type="datetime1">
              <a:rPr lang="en-US" altLang="en-US"/>
              <a:pPr>
                <a:defRPr/>
              </a:pPr>
              <a:t>11/16/2017</a:t>
            </a:fld>
            <a:endParaRPr lang="en-CA" altLang="en-US" dirty="0"/>
          </a:p>
        </p:txBody>
      </p:sp>
      <p:sp>
        <p:nvSpPr>
          <p:cNvPr id="6"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7"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2DE185C7-56B5-42E3-9AFF-B8388B8084C6}"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694CE45C-DAE7-4083-AC6A-E8ED1B308D21}" type="datetime1">
              <a:rPr lang="en-US" altLang="en-US"/>
              <a:pPr>
                <a:defRPr/>
              </a:pPr>
              <a:t>11/16/2017</a:t>
            </a:fld>
            <a:endParaRPr lang="en-CA" altLang="en-US" dirty="0"/>
          </a:p>
        </p:txBody>
      </p:sp>
      <p:sp>
        <p:nvSpPr>
          <p:cNvPr id="8"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9"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37C6928A-5328-4733-8B01-3D16CFEDD248}"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1637C6A1-B50E-4390-A65F-1433779C4099}" type="datetime1">
              <a:rPr lang="en-US" altLang="en-US"/>
              <a:pPr>
                <a:defRPr/>
              </a:pPr>
              <a:t>11/16/2017</a:t>
            </a:fld>
            <a:endParaRPr lang="en-CA" altLang="en-US" dirty="0"/>
          </a:p>
        </p:txBody>
      </p:sp>
      <p:sp>
        <p:nvSpPr>
          <p:cNvPr id="4"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5"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6B316781-B9B1-48B6-A20F-0C16978A3F91}"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40DC9D51-03C9-4936-9575-B302197C0E17}" type="datetime1">
              <a:rPr lang="en-US" altLang="en-US"/>
              <a:pPr>
                <a:defRPr/>
              </a:pPr>
              <a:t>11/16/2017</a:t>
            </a:fld>
            <a:endParaRPr lang="en-CA" altLang="en-US" dirty="0"/>
          </a:p>
        </p:txBody>
      </p:sp>
      <p:sp>
        <p:nvSpPr>
          <p:cNvPr id="3"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4"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54261DCE-DB9C-46DE-A883-54093CB860C6}"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1500" b="1"/>
            </a:lvl1pPr>
          </a:lstStyle>
          <a:p>
            <a:r>
              <a:rPr lang="en-US"/>
              <a:t>Click to edit Master title style</a:t>
            </a:r>
            <a:endParaRPr lang="en-CA"/>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9A9D2D59-965A-4D5E-A180-FFFD82AC7780}" type="datetime1">
              <a:rPr lang="en-US" altLang="en-US"/>
              <a:pPr>
                <a:defRPr/>
              </a:pPr>
              <a:t>11/16/2017</a:t>
            </a:fld>
            <a:endParaRPr lang="en-CA" altLang="en-US" dirty="0"/>
          </a:p>
        </p:txBody>
      </p:sp>
      <p:sp>
        <p:nvSpPr>
          <p:cNvPr id="6"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7"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0FD557C1-1271-4DD1-ACC9-E1C274283F0B}"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15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11"/>
          <p:cNvSpPr>
            <a:spLocks noGrp="1" noChangeArrowheads="1"/>
          </p:cNvSpPr>
          <p:nvPr>
            <p:ph type="dt" sz="half" idx="10"/>
          </p:nvPr>
        </p:nvSpPr>
        <p:spPr/>
        <p:txBody>
          <a:bodyPr/>
          <a:lstStyle>
            <a:lvl1pPr fontAlgn="auto">
              <a:spcAft>
                <a:spcPts val="0"/>
              </a:spcAft>
              <a:defRPr sz="1050">
                <a:latin typeface="+mn-lt"/>
                <a:cs typeface="+mn-cs"/>
              </a:defRPr>
            </a:lvl1pPr>
          </a:lstStyle>
          <a:p>
            <a:pPr>
              <a:defRPr/>
            </a:pPr>
            <a:fld id="{109ECFAF-0B9C-46B1-9B29-87D7238102ED}" type="datetime1">
              <a:rPr lang="en-US" altLang="en-US"/>
              <a:pPr>
                <a:defRPr/>
              </a:pPr>
              <a:t>11/16/2017</a:t>
            </a:fld>
            <a:endParaRPr lang="en-CA" altLang="en-US" dirty="0"/>
          </a:p>
        </p:txBody>
      </p:sp>
      <p:sp>
        <p:nvSpPr>
          <p:cNvPr id="6" name="Rectangle 12"/>
          <p:cNvSpPr>
            <a:spLocks noGrp="1" noChangeArrowheads="1"/>
          </p:cNvSpPr>
          <p:nvPr>
            <p:ph type="ftr" sz="quarter" idx="11"/>
          </p:nvPr>
        </p:nvSpPr>
        <p:spPr/>
        <p:txBody>
          <a:bodyPr/>
          <a:lstStyle>
            <a:lvl1pPr fontAlgn="auto">
              <a:spcAft>
                <a:spcPts val="0"/>
              </a:spcAft>
              <a:defRPr sz="1050">
                <a:latin typeface="+mn-lt"/>
                <a:cs typeface="+mn-cs"/>
              </a:defRPr>
            </a:lvl1pPr>
          </a:lstStyle>
          <a:p>
            <a:pPr>
              <a:defRPr/>
            </a:pPr>
            <a:endParaRPr lang="en-CA" altLang="en-US" dirty="0"/>
          </a:p>
        </p:txBody>
      </p:sp>
      <p:sp>
        <p:nvSpPr>
          <p:cNvPr id="7" name="Rectangle 13"/>
          <p:cNvSpPr>
            <a:spLocks noGrp="1" noChangeArrowheads="1"/>
          </p:cNvSpPr>
          <p:nvPr>
            <p:ph type="sldNum" sz="quarter" idx="12"/>
          </p:nvPr>
        </p:nvSpPr>
        <p:spPr/>
        <p:txBody>
          <a:bodyPr/>
          <a:lstStyle>
            <a:lvl1pPr fontAlgn="auto">
              <a:spcAft>
                <a:spcPts val="0"/>
              </a:spcAft>
              <a:defRPr sz="1050">
                <a:latin typeface="+mn-lt"/>
                <a:cs typeface="+mn-cs"/>
              </a:defRPr>
            </a:lvl1pPr>
          </a:lstStyle>
          <a:p>
            <a:pPr>
              <a:defRPr/>
            </a:pPr>
            <a:fld id="{1CAB9224-3467-499F-B642-B150D9F6DC20}"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defTabSz="685800">
              <a:defRPr/>
            </a:pPr>
            <a:endParaRPr kumimoji="1" lang="en-CA" dirty="0">
              <a:solidFill>
                <a:srgbClr val="000000"/>
              </a:solidFill>
              <a:latin typeface="+mn-lt"/>
              <a:cs typeface="+mn-cs"/>
            </a:endParaRPr>
          </a:p>
        </p:txBody>
      </p:sp>
      <p:sp>
        <p:nvSpPr>
          <p:cNvPr id="11059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defTabSz="685800">
              <a:defRPr/>
            </a:pPr>
            <a:endParaRPr kumimoji="1" lang="en-CA" dirty="0">
              <a:solidFill>
                <a:srgbClr val="000000"/>
              </a:solidFill>
              <a:latin typeface="+mn-lt"/>
              <a:cs typeface="+mn-cs"/>
            </a:endParaRPr>
          </a:p>
        </p:txBody>
      </p:sp>
      <p:sp>
        <p:nvSpPr>
          <p:cNvPr id="11059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defTabSz="685800">
              <a:defRPr/>
            </a:pPr>
            <a:endParaRPr kumimoji="1" lang="en-CA" dirty="0">
              <a:solidFill>
                <a:srgbClr val="000000"/>
              </a:solidFill>
              <a:latin typeface="+mn-lt"/>
              <a:cs typeface="+mn-cs"/>
            </a:endParaRPr>
          </a:p>
        </p:txBody>
      </p:sp>
      <p:sp>
        <p:nvSpPr>
          <p:cNvPr id="11059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defTabSz="685800">
              <a:defRPr/>
            </a:pPr>
            <a:endParaRPr kumimoji="1" lang="en-CA" dirty="0">
              <a:solidFill>
                <a:srgbClr val="000000"/>
              </a:solidFill>
              <a:latin typeface="+mn-lt"/>
              <a:cs typeface="+mn-cs"/>
            </a:endParaRPr>
          </a:p>
        </p:txBody>
      </p:sp>
      <p:sp>
        <p:nvSpPr>
          <p:cNvPr id="11059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defTabSz="685800">
              <a:defRPr/>
            </a:pPr>
            <a:endParaRPr kumimoji="1" lang="en-CA" dirty="0">
              <a:solidFill>
                <a:srgbClr val="000000"/>
              </a:solidFill>
              <a:latin typeface="+mn-lt"/>
              <a:cs typeface="+mn-cs"/>
            </a:endParaRPr>
          </a:p>
        </p:txBody>
      </p:sp>
      <p:sp>
        <p:nvSpPr>
          <p:cNvPr id="11059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defTabSz="685800">
              <a:defRPr/>
            </a:pPr>
            <a:endParaRPr kumimoji="1" lang="en-CA" dirty="0">
              <a:solidFill>
                <a:srgbClr val="000000"/>
              </a:solidFill>
              <a:latin typeface="+mn-lt"/>
              <a:cs typeface="+mn-cs"/>
            </a:endParaRPr>
          </a:p>
        </p:txBody>
      </p:sp>
      <p:sp>
        <p:nvSpPr>
          <p:cNvPr id="11060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defTabSz="685800">
              <a:defRPr/>
            </a:pPr>
            <a:endParaRPr kumimoji="1" lang="en-CA" dirty="0">
              <a:solidFill>
                <a:srgbClr val="000000"/>
              </a:solidFill>
              <a:latin typeface="+mn-lt"/>
              <a:cs typeface="+mn-cs"/>
            </a:endParaRPr>
          </a:p>
        </p:txBody>
      </p:sp>
      <p:sp>
        <p:nvSpPr>
          <p:cNvPr id="1033"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0603"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000000"/>
                </a:solidFill>
                <a:latin typeface="Tahoma" pitchFamily="34" charset="0"/>
              </a:defRPr>
            </a:lvl1pPr>
          </a:lstStyle>
          <a:p>
            <a:pPr>
              <a:defRPr/>
            </a:pPr>
            <a:fld id="{3CB0937E-C267-4BFA-A449-D6BCC7B4CA0A}" type="datetime1">
              <a:rPr lang="en-US" altLang="en-US"/>
              <a:pPr>
                <a:defRPr/>
              </a:pPr>
              <a:t>11/16/2017</a:t>
            </a:fld>
            <a:endParaRPr lang="en-CA" altLang="en-US" dirty="0"/>
          </a:p>
        </p:txBody>
      </p:sp>
      <p:sp>
        <p:nvSpPr>
          <p:cNvPr id="110604"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000000"/>
                </a:solidFill>
                <a:latin typeface="Tahoma" pitchFamily="34" charset="0"/>
              </a:defRPr>
            </a:lvl1pPr>
          </a:lstStyle>
          <a:p>
            <a:pPr>
              <a:defRPr/>
            </a:pPr>
            <a:endParaRPr lang="en-CA" altLang="en-US" dirty="0"/>
          </a:p>
        </p:txBody>
      </p:sp>
      <p:sp>
        <p:nvSpPr>
          <p:cNvPr id="110605"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000000"/>
                </a:solidFill>
                <a:latin typeface="Tahoma" pitchFamily="34" charset="0"/>
              </a:defRPr>
            </a:lvl1pPr>
          </a:lstStyle>
          <a:p>
            <a:pPr>
              <a:defRPr/>
            </a:pPr>
            <a:fld id="{84F32DA7-E18C-4E72-8804-7FC013882675}"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p:titleStyle>
    <p:bodyStyle>
      <a:lvl1pPr marL="257175" indent="-257175"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latin typeface="+mn-lt"/>
          <a:ea typeface="+mn-ea"/>
          <a:cs typeface="+mn-cs"/>
        </a:defRPr>
      </a:lvl1pPr>
      <a:lvl2pPr marL="557213" indent="-214313" algn="l" rtl="0" eaLnBrk="0" fontAlgn="base" hangingPunct="0">
        <a:spcBef>
          <a:spcPct val="20000"/>
        </a:spcBef>
        <a:spcAft>
          <a:spcPct val="0"/>
        </a:spcAft>
        <a:buClr>
          <a:schemeClr val="hlink"/>
        </a:buClr>
        <a:buSzPct val="55000"/>
        <a:buFont typeface="Wingdings" pitchFamily="2" charset="2"/>
        <a:buChar char="n"/>
        <a:defRPr sz="2100">
          <a:solidFill>
            <a:schemeClr val="tx1"/>
          </a:solidFill>
          <a:latin typeface="+mn-lt"/>
          <a:cs typeface="+mn-cs"/>
        </a:defRPr>
      </a:lvl2pPr>
      <a:lvl3pPr marL="857250" indent="-171450" algn="l" rtl="0" eaLnBrk="0" fontAlgn="base" hangingPunct="0">
        <a:spcBef>
          <a:spcPct val="20000"/>
        </a:spcBef>
        <a:spcAft>
          <a:spcPct val="0"/>
        </a:spcAft>
        <a:buClr>
          <a:schemeClr val="folHlink"/>
        </a:buClr>
        <a:buSzPct val="50000"/>
        <a:buFont typeface="Wingdings" pitchFamily="2" charset="2"/>
        <a:buChar char="n"/>
        <a:defRPr>
          <a:solidFill>
            <a:schemeClr val="tx1"/>
          </a:solidFill>
          <a:latin typeface="+mn-lt"/>
          <a:cs typeface="+mn-cs"/>
        </a:defRPr>
      </a:lvl3pPr>
      <a:lvl4pPr marL="1200150" indent="-171450" algn="l" rtl="0" eaLnBrk="0" fontAlgn="base" hangingPunct="0">
        <a:spcBef>
          <a:spcPct val="20000"/>
        </a:spcBef>
        <a:spcAft>
          <a:spcPct val="0"/>
        </a:spcAft>
        <a:buClr>
          <a:schemeClr val="accent2"/>
        </a:buClr>
        <a:buSzPct val="55000"/>
        <a:buFont typeface="Wingdings" pitchFamily="2" charset="2"/>
        <a:buChar char="n"/>
        <a:defRPr sz="1500">
          <a:solidFill>
            <a:schemeClr val="tx1"/>
          </a:solidFill>
          <a:latin typeface="+mn-lt"/>
          <a:cs typeface="+mn-cs"/>
        </a:defRPr>
      </a:lvl4pPr>
      <a:lvl5pPr marL="1543050" indent="-171450" algn="l" rtl="0" eaLnBrk="0" fontAlgn="base" hangingPunct="0">
        <a:spcBef>
          <a:spcPct val="20000"/>
        </a:spcBef>
        <a:spcAft>
          <a:spcPct val="0"/>
        </a:spcAft>
        <a:buClr>
          <a:schemeClr val="accent1"/>
        </a:buClr>
        <a:buSzPct val="50000"/>
        <a:buFont typeface="Wingdings" pitchFamily="2" charset="2"/>
        <a:buChar char="n"/>
        <a:defRPr sz="1500">
          <a:solidFill>
            <a:schemeClr val="tx1"/>
          </a:solidFill>
          <a:latin typeface="+mn-lt"/>
          <a:cs typeface="+mn-cs"/>
        </a:defRPr>
      </a:lvl5pPr>
      <a:lvl6pPr marL="18859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cs typeface="+mn-cs"/>
        </a:defRPr>
      </a:lvl6pPr>
      <a:lvl7pPr marL="22288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cs typeface="+mn-cs"/>
        </a:defRPr>
      </a:lvl7pPr>
      <a:lvl8pPr marL="25717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cs typeface="+mn-cs"/>
        </a:defRPr>
      </a:lvl8pPr>
      <a:lvl9pPr marL="2914650" indent="-171450" algn="l" rtl="0" fontAlgn="base">
        <a:spcBef>
          <a:spcPct val="20000"/>
        </a:spcBef>
        <a:spcAft>
          <a:spcPct val="0"/>
        </a:spcAft>
        <a:buClr>
          <a:schemeClr val="accent1"/>
        </a:buClr>
        <a:buSzPct val="50000"/>
        <a:buFont typeface="Wingdings" pitchFamily="2" charset="2"/>
        <a:buChar char="n"/>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5"/>
          <p:cNvSpPr>
            <a:spLocks noGrp="1"/>
          </p:cNvSpPr>
          <p:nvPr>
            <p:ph type="subTitle" idx="1"/>
          </p:nvPr>
        </p:nvSpPr>
        <p:spPr>
          <a:xfrm>
            <a:off x="1504950" y="3905251"/>
            <a:ext cx="6544768" cy="1606446"/>
          </a:xfrm>
        </p:spPr>
        <p:txBody>
          <a:bodyPr/>
          <a:lstStyle/>
          <a:p>
            <a:pPr algn="l" eaLnBrk="1" hangingPunct="1">
              <a:spcBef>
                <a:spcPct val="25000"/>
              </a:spcBef>
            </a:pPr>
            <a:r>
              <a:rPr lang="en-US" altLang="en-US" dirty="0"/>
              <a:t>October 30	–  Winnipeg (Corydon/Osborne) </a:t>
            </a:r>
          </a:p>
          <a:p>
            <a:pPr algn="l" eaLnBrk="1" hangingPunct="1">
              <a:spcBef>
                <a:spcPct val="25000"/>
              </a:spcBef>
            </a:pPr>
            <a:r>
              <a:rPr lang="en-US" altLang="en-US" dirty="0"/>
              <a:t>October 31	–  Winnipeg (Downtown)</a:t>
            </a:r>
          </a:p>
          <a:p>
            <a:pPr algn="l" eaLnBrk="1" hangingPunct="1">
              <a:spcBef>
                <a:spcPct val="25000"/>
              </a:spcBef>
            </a:pPr>
            <a:r>
              <a:rPr lang="en-US" altLang="en-US" dirty="0"/>
              <a:t>November 2	–  Brandon</a:t>
            </a:r>
          </a:p>
          <a:p>
            <a:endParaRPr lang="en-US" dirty="0"/>
          </a:p>
        </p:txBody>
      </p:sp>
      <p:sp>
        <p:nvSpPr>
          <p:cNvPr id="5" name="Title 4"/>
          <p:cNvSpPr>
            <a:spLocks noGrp="1"/>
          </p:cNvSpPr>
          <p:nvPr>
            <p:ph type="ctrTitle"/>
          </p:nvPr>
        </p:nvSpPr>
        <p:spPr>
          <a:xfrm>
            <a:off x="661988" y="768350"/>
            <a:ext cx="7820025" cy="2184400"/>
          </a:xfrm>
        </p:spPr>
        <p:txBody>
          <a:bodyPr/>
          <a:lstStyle/>
          <a:p>
            <a:pPr algn="ctr"/>
            <a:r>
              <a:rPr lang="en-US" altLang="en-US" sz="3600" dirty="0">
                <a:latin typeface="Verdana" pitchFamily="34" charset="0"/>
              </a:rPr>
              <a:t>TEAM-IFPTE Local 161</a:t>
            </a:r>
            <a:br>
              <a:rPr lang="en-US" altLang="en-US" sz="3600" dirty="0">
                <a:latin typeface="Verdana" pitchFamily="34" charset="0"/>
              </a:rPr>
            </a:br>
            <a:r>
              <a:rPr lang="en-US" altLang="en-US" sz="3600" dirty="0">
                <a:latin typeface="Verdana" pitchFamily="34" charset="0"/>
              </a:rPr>
              <a:t>2017 General Meetings</a:t>
            </a:r>
            <a:br>
              <a:rPr lang="en-US" altLang="en-US" dirty="0">
                <a:latin typeface="Verdana" pitchFamily="34" charset="0"/>
              </a:rPr>
            </a:br>
            <a:endParaRPr lang="en-US" dirty="0"/>
          </a:p>
        </p:txBody>
      </p:sp>
    </p:spTree>
    <p:extLst>
      <p:ext uri="{BB962C8B-B14F-4D97-AF65-F5344CB8AC3E}">
        <p14:creationId xmlns:p14="http://schemas.microsoft.com/office/powerpoint/2010/main" val="188664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1246188" y="2097595"/>
            <a:ext cx="6750270" cy="4436555"/>
          </a:xfrm>
        </p:spPr>
        <p:txBody>
          <a:bodyPr/>
          <a:lstStyle/>
          <a:p>
            <a:pPr eaLnBrk="1" hangingPunct="1">
              <a:spcBef>
                <a:spcPts val="1800"/>
              </a:spcBef>
            </a:pPr>
            <a:r>
              <a:rPr lang="en-CA" altLang="en-US" dirty="0"/>
              <a:t>Member issues since October 2016:</a:t>
            </a:r>
          </a:p>
          <a:p>
            <a:pPr lvl="1" eaLnBrk="1" hangingPunct="1">
              <a:spcBef>
                <a:spcPts val="1200"/>
              </a:spcBef>
            </a:pPr>
            <a:r>
              <a:rPr lang="en-US" altLang="en-US" sz="2200" dirty="0"/>
              <a:t>48 new complaints; 27 resolved</a:t>
            </a:r>
          </a:p>
          <a:p>
            <a:pPr lvl="2" eaLnBrk="1" hangingPunct="1">
              <a:spcBef>
                <a:spcPts val="900"/>
              </a:spcBef>
            </a:pPr>
            <a:r>
              <a:rPr lang="en-US" altLang="en-US" sz="2200" dirty="0"/>
              <a:t>Up 12.5%</a:t>
            </a:r>
          </a:p>
          <a:p>
            <a:pPr lvl="1" eaLnBrk="1" hangingPunct="1">
              <a:spcBef>
                <a:spcPts val="1200"/>
              </a:spcBef>
            </a:pPr>
            <a:r>
              <a:rPr lang="en-US" altLang="en-US" sz="2200" dirty="0"/>
              <a:t>15 new grievances; 5 resolved</a:t>
            </a:r>
          </a:p>
          <a:p>
            <a:pPr lvl="2" eaLnBrk="1" hangingPunct="1">
              <a:spcBef>
                <a:spcPts val="900"/>
              </a:spcBef>
            </a:pPr>
            <a:r>
              <a:rPr lang="en-US" altLang="en-US" sz="2200" dirty="0"/>
              <a:t>Up 40%</a:t>
            </a:r>
          </a:p>
          <a:p>
            <a:pPr lvl="1" eaLnBrk="1" hangingPunct="1">
              <a:spcBef>
                <a:spcPts val="1200"/>
              </a:spcBef>
            </a:pPr>
            <a:r>
              <a:rPr lang="en-US" altLang="en-US" sz="2200" dirty="0"/>
              <a:t>11 grievances at arbitration stage</a:t>
            </a:r>
          </a:p>
          <a:p>
            <a:pPr lvl="2" eaLnBrk="1" hangingPunct="1">
              <a:spcBef>
                <a:spcPts val="900"/>
              </a:spcBef>
            </a:pPr>
            <a:r>
              <a:rPr lang="en-US" altLang="en-US" sz="2200" dirty="0"/>
              <a:t>3 arbitrations scheduled</a:t>
            </a:r>
          </a:p>
          <a:p>
            <a:pPr lvl="1" eaLnBrk="1" hangingPunct="1">
              <a:spcBef>
                <a:spcPts val="1200"/>
              </a:spcBef>
            </a:pPr>
            <a:r>
              <a:rPr lang="en-US" altLang="en-US" sz="2200" dirty="0"/>
              <a:t>Overtime pay grievance at judicial review</a:t>
            </a:r>
          </a:p>
        </p:txBody>
      </p:sp>
      <p:sp>
        <p:nvSpPr>
          <p:cNvPr id="6" name="Rectangle 2">
            <a:extLst>
              <a:ext uri="{FF2B5EF4-FFF2-40B4-BE49-F238E27FC236}">
                <a16:creationId xmlns:a16="http://schemas.microsoft.com/office/drawing/2014/main" id="{97BA78A4-A217-4F5C-81E9-011FFAB9CB11}"/>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Erin Spencer</a:t>
            </a:r>
            <a:endParaRPr lang="en-CA" altLang="en-US" sz="2800" kern="0" dirty="0">
              <a:latin typeface="Verdana" pitchFamily="34" charset="0"/>
            </a:endParaRPr>
          </a:p>
        </p:txBody>
      </p:sp>
    </p:spTree>
    <p:extLst>
      <p:ext uri="{BB962C8B-B14F-4D97-AF65-F5344CB8AC3E}">
        <p14:creationId xmlns:p14="http://schemas.microsoft.com/office/powerpoint/2010/main" val="26834469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8A325B-7AF5-4CC7-9809-BD83FB567F73}"/>
              </a:ext>
            </a:extLst>
          </p:cNvPr>
          <p:cNvSpPr>
            <a:spLocks noGrp="1"/>
          </p:cNvSpPr>
          <p:nvPr>
            <p:ph idx="1"/>
          </p:nvPr>
        </p:nvSpPr>
        <p:spPr>
          <a:xfrm>
            <a:off x="1246188" y="2120849"/>
            <a:ext cx="6509587" cy="4114800"/>
          </a:xfrm>
        </p:spPr>
        <p:txBody>
          <a:bodyPr/>
          <a:lstStyle/>
          <a:p>
            <a:pPr eaLnBrk="1" hangingPunct="1">
              <a:spcBef>
                <a:spcPts val="1800"/>
              </a:spcBef>
            </a:pPr>
            <a:r>
              <a:rPr lang="en-US" altLang="en-US" dirty="0"/>
              <a:t>Matters outside the grievance process:</a:t>
            </a:r>
          </a:p>
          <a:p>
            <a:pPr lvl="1" eaLnBrk="1" hangingPunct="1">
              <a:spcBef>
                <a:spcPts val="1200"/>
              </a:spcBef>
            </a:pPr>
            <a:r>
              <a:rPr lang="en-US" altLang="en-US" sz="2200" dirty="0"/>
              <a:t>Respectful Workplace complaints</a:t>
            </a:r>
          </a:p>
          <a:p>
            <a:pPr lvl="1" eaLnBrk="1" hangingPunct="1">
              <a:spcBef>
                <a:spcPts val="1200"/>
              </a:spcBef>
            </a:pPr>
            <a:r>
              <a:rPr lang="en-US" altLang="en-US" sz="2200" dirty="0"/>
              <a:t>Two Human Rights complaints</a:t>
            </a:r>
            <a:endParaRPr lang="en-CA" altLang="en-US" sz="2200" dirty="0"/>
          </a:p>
          <a:p>
            <a:pPr lvl="2" eaLnBrk="1" hangingPunct="1">
              <a:spcBef>
                <a:spcPts val="1200"/>
              </a:spcBef>
            </a:pPr>
            <a:r>
              <a:rPr lang="en-CA" altLang="en-US" sz="2200" dirty="0"/>
              <a:t>1 nearing conclusion and 1 recently filed</a:t>
            </a:r>
          </a:p>
          <a:p>
            <a:pPr lvl="1" eaLnBrk="1" hangingPunct="1">
              <a:spcBef>
                <a:spcPts val="1200"/>
              </a:spcBef>
            </a:pPr>
            <a:r>
              <a:rPr lang="en-US" altLang="en-US" sz="2200" dirty="0"/>
              <a:t>Privacy complaint</a:t>
            </a:r>
          </a:p>
          <a:p>
            <a:pPr lvl="1" eaLnBrk="1" hangingPunct="1">
              <a:spcBef>
                <a:spcPts val="1200"/>
              </a:spcBef>
            </a:pPr>
            <a:r>
              <a:rPr lang="en-US" altLang="en-US" sz="2200" dirty="0"/>
              <a:t>Wide ranging advice and answers</a:t>
            </a:r>
          </a:p>
          <a:p>
            <a:pPr lvl="1" eaLnBrk="1" hangingPunct="1">
              <a:spcBef>
                <a:spcPts val="1200"/>
              </a:spcBef>
            </a:pPr>
            <a:r>
              <a:rPr lang="en-US" altLang="en-US" sz="2200" dirty="0"/>
              <a:t>A sounding board for dealing with difficulties in the workplace</a:t>
            </a:r>
          </a:p>
          <a:p>
            <a:pPr eaLnBrk="1" hangingPunct="1">
              <a:spcBef>
                <a:spcPts val="1800"/>
              </a:spcBef>
            </a:pPr>
            <a:endParaRPr lang="en-US" altLang="en-US" dirty="0"/>
          </a:p>
        </p:txBody>
      </p:sp>
      <p:sp>
        <p:nvSpPr>
          <p:cNvPr id="7" name="Rectangle 2">
            <a:extLst>
              <a:ext uri="{FF2B5EF4-FFF2-40B4-BE49-F238E27FC236}">
                <a16:creationId xmlns:a16="http://schemas.microsoft.com/office/drawing/2014/main" id="{04A6FE2D-117C-40BD-9B5C-9177197FF9D3}"/>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Erin Spencer</a:t>
            </a:r>
            <a:endParaRPr lang="en-CA" altLang="en-US" sz="2800" kern="0" dirty="0">
              <a:latin typeface="Verdana" pitchFamily="34" charset="0"/>
            </a:endParaRPr>
          </a:p>
        </p:txBody>
      </p:sp>
    </p:spTree>
    <p:extLst>
      <p:ext uri="{BB962C8B-B14F-4D97-AF65-F5344CB8AC3E}">
        <p14:creationId xmlns:p14="http://schemas.microsoft.com/office/powerpoint/2010/main" val="4123440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8A325B-7AF5-4CC7-9809-BD83FB567F73}"/>
              </a:ext>
            </a:extLst>
          </p:cNvPr>
          <p:cNvSpPr>
            <a:spLocks noGrp="1"/>
          </p:cNvSpPr>
          <p:nvPr>
            <p:ph idx="1"/>
          </p:nvPr>
        </p:nvSpPr>
        <p:spPr>
          <a:xfrm>
            <a:off x="1246188" y="2129679"/>
            <a:ext cx="7019668" cy="4114800"/>
          </a:xfrm>
        </p:spPr>
        <p:txBody>
          <a:bodyPr/>
          <a:lstStyle/>
          <a:p>
            <a:pPr eaLnBrk="1" hangingPunct="1">
              <a:spcBef>
                <a:spcPts val="1800"/>
              </a:spcBef>
            </a:pPr>
            <a:r>
              <a:rPr lang="en-US" altLang="en-US" dirty="0"/>
              <a:t>Main issues in the individual grievances:</a:t>
            </a:r>
          </a:p>
          <a:p>
            <a:pPr lvl="1" eaLnBrk="1" hangingPunct="1">
              <a:spcBef>
                <a:spcPts val="1200"/>
              </a:spcBef>
            </a:pPr>
            <a:r>
              <a:rPr lang="en-US" altLang="en-US" sz="2200" dirty="0"/>
              <a:t>Job postings</a:t>
            </a:r>
          </a:p>
          <a:p>
            <a:pPr lvl="2" eaLnBrk="1" hangingPunct="1">
              <a:spcBef>
                <a:spcPts val="900"/>
              </a:spcBef>
            </a:pPr>
            <a:r>
              <a:rPr lang="en-US" altLang="en-US" sz="2200" dirty="0"/>
              <a:t>Pre-screening and non-selection</a:t>
            </a:r>
          </a:p>
          <a:p>
            <a:pPr lvl="1" eaLnBrk="1" hangingPunct="1">
              <a:spcBef>
                <a:spcPts val="1200"/>
              </a:spcBef>
            </a:pPr>
            <a:r>
              <a:rPr lang="en-US" altLang="en-US" sz="2200" dirty="0"/>
              <a:t>Demotions</a:t>
            </a:r>
          </a:p>
          <a:p>
            <a:pPr lvl="1" eaLnBrk="1" hangingPunct="1">
              <a:spcBef>
                <a:spcPts val="1200"/>
              </a:spcBef>
            </a:pPr>
            <a:r>
              <a:rPr lang="en-US" altLang="en-US" sz="2200" dirty="0"/>
              <a:t>Respectful workplace</a:t>
            </a:r>
          </a:p>
          <a:p>
            <a:pPr lvl="2" eaLnBrk="1" hangingPunct="1">
              <a:spcBef>
                <a:spcPts val="900"/>
              </a:spcBef>
            </a:pPr>
            <a:r>
              <a:rPr lang="en-US" altLang="en-US" sz="2200" dirty="0"/>
              <a:t>Discrimination and failure to accommodate</a:t>
            </a:r>
          </a:p>
        </p:txBody>
      </p:sp>
      <p:sp>
        <p:nvSpPr>
          <p:cNvPr id="7" name="Rectangle 2">
            <a:extLst>
              <a:ext uri="{FF2B5EF4-FFF2-40B4-BE49-F238E27FC236}">
                <a16:creationId xmlns:a16="http://schemas.microsoft.com/office/drawing/2014/main" id="{70DC5D95-83C4-403F-904A-18EA700314C8}"/>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Erin Spencer</a:t>
            </a:r>
            <a:endParaRPr lang="en-CA" altLang="en-US" sz="2800" kern="0" dirty="0">
              <a:latin typeface="Verdana" pitchFamily="34" charset="0"/>
            </a:endParaRPr>
          </a:p>
        </p:txBody>
      </p:sp>
    </p:spTree>
    <p:extLst>
      <p:ext uri="{BB962C8B-B14F-4D97-AF65-F5344CB8AC3E}">
        <p14:creationId xmlns:p14="http://schemas.microsoft.com/office/powerpoint/2010/main" val="351476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8A325B-7AF5-4CC7-9809-BD83FB567F73}"/>
              </a:ext>
            </a:extLst>
          </p:cNvPr>
          <p:cNvSpPr>
            <a:spLocks noGrp="1"/>
          </p:cNvSpPr>
          <p:nvPr>
            <p:ph idx="1"/>
          </p:nvPr>
        </p:nvSpPr>
        <p:spPr>
          <a:xfrm>
            <a:off x="1246188" y="2132355"/>
            <a:ext cx="6754197" cy="4215823"/>
          </a:xfrm>
        </p:spPr>
        <p:txBody>
          <a:bodyPr/>
          <a:lstStyle/>
          <a:p>
            <a:pPr eaLnBrk="1" hangingPunct="1">
              <a:spcBef>
                <a:spcPts val="1800"/>
              </a:spcBef>
            </a:pPr>
            <a:r>
              <a:rPr lang="en-US" altLang="en-US" dirty="0"/>
              <a:t>Main issues in the policy grievances:</a:t>
            </a:r>
          </a:p>
          <a:p>
            <a:pPr lvl="1" eaLnBrk="1" hangingPunct="1">
              <a:spcBef>
                <a:spcPts val="1200"/>
              </a:spcBef>
            </a:pPr>
            <a:r>
              <a:rPr lang="en-US" altLang="en-US" sz="2200" dirty="0"/>
              <a:t>Acting Appointments</a:t>
            </a:r>
          </a:p>
          <a:p>
            <a:pPr lvl="2" eaLnBrk="1" hangingPunct="1">
              <a:spcBef>
                <a:spcPts val="900"/>
              </a:spcBef>
            </a:pPr>
            <a:r>
              <a:rPr lang="en-US" altLang="en-US" sz="2200" dirty="0"/>
              <a:t>Opportunities not posted and pay</a:t>
            </a:r>
          </a:p>
          <a:p>
            <a:pPr lvl="1" eaLnBrk="1" hangingPunct="1">
              <a:spcBef>
                <a:spcPts val="1200"/>
              </a:spcBef>
            </a:pPr>
            <a:r>
              <a:rPr lang="en-US" altLang="en-US" sz="2200" dirty="0"/>
              <a:t>Contractors</a:t>
            </a:r>
          </a:p>
          <a:p>
            <a:pPr lvl="2" eaLnBrk="1" hangingPunct="1">
              <a:spcBef>
                <a:spcPts val="900"/>
              </a:spcBef>
            </a:pPr>
            <a:r>
              <a:rPr lang="en-US" altLang="en-US" sz="2200" dirty="0"/>
              <a:t>Reporting concerns</a:t>
            </a:r>
          </a:p>
          <a:p>
            <a:pPr lvl="1" eaLnBrk="1" hangingPunct="1">
              <a:spcBef>
                <a:spcPts val="1200"/>
              </a:spcBef>
            </a:pPr>
            <a:r>
              <a:rPr lang="en-US" altLang="en-US" sz="2200" dirty="0"/>
              <a:t>Net Credited Service dates</a:t>
            </a:r>
          </a:p>
          <a:p>
            <a:pPr marL="385762" indent="-342900" eaLnBrk="1" hangingPunct="1">
              <a:spcBef>
                <a:spcPts val="900"/>
              </a:spcBef>
            </a:pPr>
            <a:endParaRPr lang="en-US" altLang="en-US" sz="3200" dirty="0"/>
          </a:p>
        </p:txBody>
      </p:sp>
      <p:sp>
        <p:nvSpPr>
          <p:cNvPr id="6" name="Rectangle 2">
            <a:extLst>
              <a:ext uri="{FF2B5EF4-FFF2-40B4-BE49-F238E27FC236}">
                <a16:creationId xmlns:a16="http://schemas.microsoft.com/office/drawing/2014/main" id="{4E915C8D-A6BD-4D3C-9D17-F83E75416AEA}"/>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Erin Spencer</a:t>
            </a:r>
            <a:endParaRPr lang="en-CA" altLang="en-US" sz="2800" kern="0" dirty="0">
              <a:latin typeface="Verdana" pitchFamily="34" charset="0"/>
            </a:endParaRPr>
          </a:p>
        </p:txBody>
      </p:sp>
    </p:spTree>
    <p:extLst>
      <p:ext uri="{BB962C8B-B14F-4D97-AF65-F5344CB8AC3E}">
        <p14:creationId xmlns:p14="http://schemas.microsoft.com/office/powerpoint/2010/main" val="417307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1246188" y="2135529"/>
            <a:ext cx="6983412" cy="4119591"/>
          </a:xfrm>
        </p:spPr>
        <p:txBody>
          <a:bodyPr/>
          <a:lstStyle/>
          <a:p>
            <a:pPr eaLnBrk="1" hangingPunct="1">
              <a:spcBef>
                <a:spcPts val="1800"/>
              </a:spcBef>
            </a:pPr>
            <a:r>
              <a:rPr lang="en-CA" altLang="en-US" dirty="0"/>
              <a:t>Other notable issues:</a:t>
            </a:r>
          </a:p>
          <a:p>
            <a:pPr lvl="1" eaLnBrk="1" hangingPunct="1">
              <a:spcBef>
                <a:spcPts val="1200"/>
              </a:spcBef>
            </a:pPr>
            <a:r>
              <a:rPr lang="en-US" altLang="en-US" sz="2200" dirty="0"/>
              <a:t>Uncertainties resulting from BCE purchase of MTS</a:t>
            </a:r>
            <a:endParaRPr lang="en-CA" altLang="en-US" sz="2200" dirty="0"/>
          </a:p>
          <a:p>
            <a:pPr lvl="1" eaLnBrk="1" hangingPunct="1">
              <a:spcBef>
                <a:spcPts val="1200"/>
              </a:spcBef>
            </a:pPr>
            <a:r>
              <a:rPr lang="en-US" altLang="en-US" sz="2200" dirty="0"/>
              <a:t>Excessive workloads</a:t>
            </a:r>
          </a:p>
          <a:p>
            <a:pPr lvl="1" eaLnBrk="1" hangingPunct="1">
              <a:spcBef>
                <a:spcPts val="1200"/>
              </a:spcBef>
            </a:pPr>
            <a:r>
              <a:rPr lang="en-US" altLang="en-US" sz="2200" dirty="0"/>
              <a:t>Impact of work stress on Members</a:t>
            </a:r>
          </a:p>
          <a:p>
            <a:pPr lvl="1" eaLnBrk="1" hangingPunct="1">
              <a:spcBef>
                <a:spcPts val="1200"/>
              </a:spcBef>
            </a:pPr>
            <a:r>
              <a:rPr lang="en-US" altLang="en-US" sz="2200" dirty="0"/>
              <a:t>Role confusion and overload</a:t>
            </a:r>
          </a:p>
          <a:p>
            <a:pPr lvl="1" eaLnBrk="1" hangingPunct="1">
              <a:spcBef>
                <a:spcPts val="1200"/>
              </a:spcBef>
            </a:pPr>
            <a:r>
              <a:rPr lang="en-US" altLang="en-US" sz="2200" dirty="0"/>
              <a:t>Reclassification of contractors to “outsourcing”</a:t>
            </a:r>
          </a:p>
          <a:p>
            <a:pPr lvl="1" eaLnBrk="1" hangingPunct="1">
              <a:spcBef>
                <a:spcPts val="1200"/>
              </a:spcBef>
            </a:pPr>
            <a:r>
              <a:rPr lang="en-US" altLang="en-US" sz="2200" dirty="0"/>
              <a:t>VRTIP under threat of layoff, then bring back to do “outsourced” contract work!</a:t>
            </a:r>
          </a:p>
        </p:txBody>
      </p:sp>
      <p:sp>
        <p:nvSpPr>
          <p:cNvPr id="5" name="Rectangle 2">
            <a:extLst>
              <a:ext uri="{FF2B5EF4-FFF2-40B4-BE49-F238E27FC236}">
                <a16:creationId xmlns:a16="http://schemas.microsoft.com/office/drawing/2014/main" id="{2D480181-F617-4D9E-B761-0F2E39BC7805}"/>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Erin Spencer</a:t>
            </a:r>
            <a:endParaRPr lang="en-CA" altLang="en-US" sz="2800" kern="0" dirty="0">
              <a:latin typeface="Verdana" pitchFamily="34" charset="0"/>
            </a:endParaRPr>
          </a:p>
        </p:txBody>
      </p:sp>
    </p:spTree>
    <p:extLst>
      <p:ext uri="{BB962C8B-B14F-4D97-AF65-F5344CB8AC3E}">
        <p14:creationId xmlns:p14="http://schemas.microsoft.com/office/powerpoint/2010/main" val="311695696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598517" y="2103119"/>
            <a:ext cx="7473142" cy="3366655"/>
          </a:xfrm>
        </p:spPr>
        <p:txBody>
          <a:bodyPr/>
          <a:lstStyle/>
          <a:p>
            <a:pPr eaLnBrk="1" hangingPunct="1">
              <a:spcBef>
                <a:spcPts val="1800"/>
              </a:spcBef>
            </a:pPr>
            <a:r>
              <a:rPr lang="en-US" sz="2300" dirty="0"/>
              <a:t>In response to the downsizing following the announcement of the takeover of MTS by Bell, TEAM-IFPTE Local 161 embarked</a:t>
            </a:r>
            <a:br>
              <a:rPr lang="en-US" sz="2300" dirty="0"/>
            </a:br>
            <a:r>
              <a:rPr lang="en-US" sz="2300" dirty="0"/>
              <a:t>on a lobbying campaign</a:t>
            </a:r>
            <a:br>
              <a:rPr lang="en-US" sz="2300" dirty="0"/>
            </a:br>
            <a:r>
              <a:rPr lang="en-US" sz="2300" dirty="0"/>
              <a:t>over the summer, and into</a:t>
            </a:r>
            <a:br>
              <a:rPr lang="en-US" sz="2300" dirty="0"/>
            </a:br>
            <a:r>
              <a:rPr lang="en-US" sz="2300" dirty="0"/>
              <a:t>the fall, to draw attention</a:t>
            </a:r>
            <a:br>
              <a:rPr lang="en-US" sz="2300" dirty="0"/>
            </a:br>
            <a:r>
              <a:rPr lang="en-US" sz="2300" dirty="0"/>
              <a:t>to the job losses and</a:t>
            </a:r>
            <a:br>
              <a:rPr lang="en-US" sz="2300" dirty="0"/>
            </a:br>
            <a:r>
              <a:rPr lang="en-US" sz="2300" dirty="0"/>
              <a:t>encourage Bell to live up</a:t>
            </a:r>
            <a:br>
              <a:rPr lang="en-US" sz="2300" dirty="0"/>
            </a:br>
            <a:r>
              <a:rPr lang="en-US" sz="2300" dirty="0"/>
              <a:t>to its promise to Manitoba.</a:t>
            </a:r>
            <a:br>
              <a:rPr lang="en-US" sz="2200" dirty="0"/>
            </a:br>
            <a:br>
              <a:rPr lang="en-US" sz="2200" dirty="0"/>
            </a:br>
            <a:br>
              <a:rPr lang="en-US" sz="2200" dirty="0"/>
            </a:br>
            <a:br>
              <a:rPr lang="en-US" sz="2200" dirty="0"/>
            </a:br>
            <a:endParaRPr lang="en-US" altLang="en-US" sz="2200" dirty="0"/>
          </a:p>
        </p:txBody>
      </p:sp>
      <p:sp>
        <p:nvSpPr>
          <p:cNvPr id="5" name="Rectangle 2">
            <a:extLst>
              <a:ext uri="{FF2B5EF4-FFF2-40B4-BE49-F238E27FC236}">
                <a16:creationId xmlns:a16="http://schemas.microsoft.com/office/drawing/2014/main" id="{F184D4D8-2EFB-4A5D-88A1-2D4F30438FA9}"/>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Dave Sauer</a:t>
            </a:r>
            <a:endParaRPr lang="en-CA" altLang="en-US" sz="2800" kern="0" dirty="0">
              <a:latin typeface="Verdana" pitchFamily="34" charset="0"/>
            </a:endParaRPr>
          </a:p>
        </p:txBody>
      </p:sp>
      <p:pic>
        <p:nvPicPr>
          <p:cNvPr id="3" name="Picture 2" descr="A group of people sitting at a table&#10;&#10;Description generated with very high confidence">
            <a:extLst>
              <a:ext uri="{FF2B5EF4-FFF2-40B4-BE49-F238E27FC236}">
                <a16:creationId xmlns:a16="http://schemas.microsoft.com/office/drawing/2014/main" id="{1A6FDEBA-472D-437D-AEEA-9D9B43D3DA9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15000"/>
                    </a14:imgEffect>
                  </a14:imgLayer>
                </a14:imgProps>
              </a:ext>
            </a:extLst>
          </a:blip>
          <a:stretch>
            <a:fillRect/>
          </a:stretch>
        </p:blipFill>
        <p:spPr>
          <a:xfrm>
            <a:off x="4631300" y="3059084"/>
            <a:ext cx="3996589" cy="2997092"/>
          </a:xfrm>
          <a:prstGeom prst="rect">
            <a:avLst/>
          </a:prstGeom>
          <a:ln w="38100">
            <a:solidFill>
              <a:schemeClr val="tx1"/>
            </a:solidFill>
          </a:ln>
        </p:spPr>
      </p:pic>
      <p:sp>
        <p:nvSpPr>
          <p:cNvPr id="4" name="TextBox 3">
            <a:extLst>
              <a:ext uri="{FF2B5EF4-FFF2-40B4-BE49-F238E27FC236}">
                <a16:creationId xmlns:a16="http://schemas.microsoft.com/office/drawing/2014/main" id="{9F6EA1B2-D3B5-4527-A8D5-42E29D673135}"/>
              </a:ext>
            </a:extLst>
          </p:cNvPr>
          <p:cNvSpPr txBox="1"/>
          <p:nvPr/>
        </p:nvSpPr>
        <p:spPr>
          <a:xfrm>
            <a:off x="4821382" y="6154686"/>
            <a:ext cx="3806508" cy="523220"/>
          </a:xfrm>
          <a:prstGeom prst="rect">
            <a:avLst/>
          </a:prstGeom>
          <a:noFill/>
        </p:spPr>
        <p:txBody>
          <a:bodyPr wrap="square" rtlCol="0">
            <a:spAutoFit/>
          </a:bodyPr>
          <a:lstStyle/>
          <a:p>
            <a:pPr algn="ctr" eaLnBrk="1" hangingPunct="1">
              <a:spcBef>
                <a:spcPts val="1800"/>
              </a:spcBef>
            </a:pPr>
            <a:r>
              <a:rPr lang="en-US" sz="1400" dirty="0"/>
              <a:t>Bob Linsdell and Misty Hughes-Newman meeting with Winnipeg Mayor Brian Bowman</a:t>
            </a:r>
          </a:p>
        </p:txBody>
      </p:sp>
    </p:spTree>
    <p:extLst>
      <p:ext uri="{BB962C8B-B14F-4D97-AF65-F5344CB8AC3E}">
        <p14:creationId xmlns:p14="http://schemas.microsoft.com/office/powerpoint/2010/main" val="253608892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1246188" y="2110385"/>
            <a:ext cx="6741017" cy="4530668"/>
          </a:xfrm>
        </p:spPr>
        <p:txBody>
          <a:bodyPr/>
          <a:lstStyle/>
          <a:p>
            <a:pPr eaLnBrk="1" hangingPunct="1">
              <a:spcBef>
                <a:spcPts val="1800"/>
              </a:spcBef>
            </a:pPr>
            <a:r>
              <a:rPr lang="en-US" dirty="0"/>
              <a:t>Advocate on behalf of TEAM-IFPTE Local 161 with Bell MTS.</a:t>
            </a:r>
          </a:p>
          <a:p>
            <a:pPr eaLnBrk="1" hangingPunct="1">
              <a:spcBef>
                <a:spcPts val="1800"/>
              </a:spcBef>
            </a:pPr>
            <a:r>
              <a:rPr lang="en-US" dirty="0"/>
              <a:t>Discuss the importance of local jobs to the Manitoba economy with key stakeholders.</a:t>
            </a:r>
          </a:p>
          <a:p>
            <a:pPr eaLnBrk="1" hangingPunct="1">
              <a:spcBef>
                <a:spcPts val="1800"/>
              </a:spcBef>
            </a:pPr>
            <a:r>
              <a:rPr lang="en-US" dirty="0"/>
              <a:t>Promote the information technology and telecommunications sector as a key component of Manitoba’s diverse economy.</a:t>
            </a:r>
          </a:p>
          <a:p>
            <a:pPr marL="0" indent="0" eaLnBrk="1" hangingPunct="1">
              <a:spcBef>
                <a:spcPct val="50000"/>
              </a:spcBef>
              <a:buNone/>
            </a:pPr>
            <a:endParaRPr lang="en-US" altLang="en-US" sz="2200" dirty="0"/>
          </a:p>
        </p:txBody>
      </p:sp>
      <p:sp>
        <p:nvSpPr>
          <p:cNvPr id="5" name="Rectangle 2">
            <a:extLst>
              <a:ext uri="{FF2B5EF4-FFF2-40B4-BE49-F238E27FC236}">
                <a16:creationId xmlns:a16="http://schemas.microsoft.com/office/drawing/2014/main" id="{F184D4D8-2EFB-4A5D-88A1-2D4F30438FA9}"/>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Dave Sauer</a:t>
            </a:r>
            <a:endParaRPr lang="en-CA" altLang="en-US" sz="2800" kern="0" dirty="0">
              <a:latin typeface="Verdana" pitchFamily="34" charset="0"/>
            </a:endParaRPr>
          </a:p>
        </p:txBody>
      </p:sp>
    </p:spTree>
    <p:extLst>
      <p:ext uri="{BB962C8B-B14F-4D97-AF65-F5344CB8AC3E}">
        <p14:creationId xmlns:p14="http://schemas.microsoft.com/office/powerpoint/2010/main" val="11714413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1172413" y="2030102"/>
            <a:ext cx="7173565" cy="4633783"/>
          </a:xfrm>
        </p:spPr>
        <p:txBody>
          <a:bodyPr/>
          <a:lstStyle/>
          <a:p>
            <a:pPr eaLnBrk="1" hangingPunct="1">
              <a:spcBef>
                <a:spcPts val="1800"/>
              </a:spcBef>
            </a:pPr>
            <a:r>
              <a:rPr lang="en-CA" dirty="0"/>
              <a:t>A total of 41 elected representatives and business leaders from all three levels of government (municipal, provincial, and federal) met with TEAM-IFPTE Local 161.</a:t>
            </a:r>
          </a:p>
          <a:p>
            <a:pPr lvl="1">
              <a:spcBef>
                <a:spcPts val="600"/>
              </a:spcBef>
            </a:pPr>
            <a:r>
              <a:rPr lang="en-CA" sz="2200" dirty="0"/>
              <a:t>21 provincial MLAs</a:t>
            </a:r>
          </a:p>
          <a:p>
            <a:pPr lvl="1">
              <a:spcBef>
                <a:spcPts val="600"/>
              </a:spcBef>
            </a:pPr>
            <a:r>
              <a:rPr lang="en-CA" sz="2200" dirty="0"/>
              <a:t>14 municipal Councillors</a:t>
            </a:r>
          </a:p>
          <a:p>
            <a:pPr lvl="1">
              <a:spcBef>
                <a:spcPts val="600"/>
              </a:spcBef>
            </a:pPr>
            <a:r>
              <a:rPr lang="en-CA" sz="2200" dirty="0"/>
              <a:t>3 federal MPs</a:t>
            </a:r>
          </a:p>
          <a:p>
            <a:pPr eaLnBrk="1" hangingPunct="1">
              <a:spcBef>
                <a:spcPts val="1800"/>
              </a:spcBef>
            </a:pPr>
            <a:r>
              <a:rPr lang="en-CA" dirty="0"/>
              <a:t>In addition to elected officials, TEAM-IFPTE Local 161 also met with a representative of the federal Ministers’ Regional Office, and the Business Council of Manitoba.</a:t>
            </a:r>
          </a:p>
          <a:p>
            <a:pPr marL="0" indent="0" eaLnBrk="1" hangingPunct="1">
              <a:spcBef>
                <a:spcPct val="50000"/>
              </a:spcBef>
              <a:buNone/>
            </a:pPr>
            <a:endParaRPr lang="en-US" altLang="en-US" sz="2200" dirty="0"/>
          </a:p>
        </p:txBody>
      </p:sp>
      <p:sp>
        <p:nvSpPr>
          <p:cNvPr id="5" name="Rectangle 2">
            <a:extLst>
              <a:ext uri="{FF2B5EF4-FFF2-40B4-BE49-F238E27FC236}">
                <a16:creationId xmlns:a16="http://schemas.microsoft.com/office/drawing/2014/main" id="{F184D4D8-2EFB-4A5D-88A1-2D4F30438FA9}"/>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Dave Sauer</a:t>
            </a:r>
            <a:endParaRPr lang="en-CA" altLang="en-US" sz="2800" kern="0" dirty="0">
              <a:latin typeface="Verdana" pitchFamily="34" charset="0"/>
            </a:endParaRPr>
          </a:p>
        </p:txBody>
      </p:sp>
    </p:spTree>
    <p:extLst>
      <p:ext uri="{BB962C8B-B14F-4D97-AF65-F5344CB8AC3E}">
        <p14:creationId xmlns:p14="http://schemas.microsoft.com/office/powerpoint/2010/main" val="36002987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1172413" y="2030103"/>
            <a:ext cx="7315201" cy="4633783"/>
          </a:xfrm>
        </p:spPr>
        <p:txBody>
          <a:bodyPr/>
          <a:lstStyle/>
          <a:p>
            <a:pPr eaLnBrk="1" hangingPunct="1">
              <a:spcBef>
                <a:spcPts val="1800"/>
              </a:spcBef>
            </a:pPr>
            <a:r>
              <a:rPr lang="en-US" dirty="0"/>
              <a:t>TEAM-IFPTE Local 161 received an overwhelmingly supportive response from elected officials regarding our concerns.</a:t>
            </a:r>
          </a:p>
          <a:p>
            <a:pPr eaLnBrk="1" hangingPunct="1">
              <a:spcBef>
                <a:spcPts val="1800"/>
              </a:spcBef>
            </a:pPr>
            <a:r>
              <a:rPr lang="en-US" dirty="0"/>
              <a:t>Support crossed all party lines.</a:t>
            </a:r>
          </a:p>
          <a:p>
            <a:pPr eaLnBrk="1" hangingPunct="1">
              <a:spcBef>
                <a:spcPts val="1800"/>
              </a:spcBef>
            </a:pPr>
            <a:r>
              <a:rPr lang="en-US" dirty="0"/>
              <a:t>They volunteered to speak with Bell MTS directly.</a:t>
            </a:r>
          </a:p>
          <a:p>
            <a:pPr eaLnBrk="1" hangingPunct="1">
              <a:spcBef>
                <a:spcPts val="1800"/>
              </a:spcBef>
            </a:pPr>
            <a:r>
              <a:rPr lang="en-US" dirty="0"/>
              <a:t>They volunteered to speak with Economic Development Winnipeg.</a:t>
            </a:r>
          </a:p>
          <a:p>
            <a:pPr eaLnBrk="1" hangingPunct="1">
              <a:spcBef>
                <a:spcPts val="1800"/>
              </a:spcBef>
            </a:pPr>
            <a:r>
              <a:rPr lang="en-US" dirty="0"/>
              <a:t>Some also offered advice regarding outreach to the business community.</a:t>
            </a:r>
          </a:p>
        </p:txBody>
      </p:sp>
      <p:sp>
        <p:nvSpPr>
          <p:cNvPr id="5" name="Rectangle 2">
            <a:extLst>
              <a:ext uri="{FF2B5EF4-FFF2-40B4-BE49-F238E27FC236}">
                <a16:creationId xmlns:a16="http://schemas.microsoft.com/office/drawing/2014/main" id="{F184D4D8-2EFB-4A5D-88A1-2D4F30438FA9}"/>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Dave Sauer</a:t>
            </a:r>
            <a:endParaRPr lang="en-CA" altLang="en-US" sz="2800" kern="0" dirty="0">
              <a:latin typeface="Verdana" pitchFamily="34" charset="0"/>
            </a:endParaRPr>
          </a:p>
        </p:txBody>
      </p:sp>
    </p:spTree>
    <p:extLst>
      <p:ext uri="{BB962C8B-B14F-4D97-AF65-F5344CB8AC3E}">
        <p14:creationId xmlns:p14="http://schemas.microsoft.com/office/powerpoint/2010/main" val="84889144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1246188" y="2082309"/>
            <a:ext cx="6964363" cy="4451841"/>
          </a:xfrm>
        </p:spPr>
        <p:txBody>
          <a:bodyPr/>
          <a:lstStyle/>
          <a:p>
            <a:pPr eaLnBrk="1" hangingPunct="1">
              <a:spcBef>
                <a:spcPts val="1800"/>
              </a:spcBef>
            </a:pPr>
            <a:r>
              <a:rPr lang="en-US" altLang="en-US" dirty="0"/>
              <a:t>Next steps:</a:t>
            </a:r>
          </a:p>
          <a:p>
            <a:pPr lvl="1" eaLnBrk="1" hangingPunct="1">
              <a:spcBef>
                <a:spcPts val="1200"/>
              </a:spcBef>
            </a:pPr>
            <a:r>
              <a:rPr lang="en-US" altLang="en-US" sz="2200" dirty="0"/>
              <a:t>Continue meeting with elected officials.</a:t>
            </a:r>
          </a:p>
          <a:p>
            <a:pPr lvl="1" eaLnBrk="1" hangingPunct="1">
              <a:spcBef>
                <a:spcPts val="1200"/>
              </a:spcBef>
            </a:pPr>
            <a:r>
              <a:rPr lang="en-US" altLang="en-US" sz="2200" dirty="0"/>
              <a:t>Work with the IFPTE’s Legislative Department.</a:t>
            </a:r>
          </a:p>
          <a:p>
            <a:pPr lvl="1" eaLnBrk="1" hangingPunct="1">
              <a:spcBef>
                <a:spcPts val="1200"/>
              </a:spcBef>
            </a:pPr>
            <a:r>
              <a:rPr lang="en-US" altLang="en-US" sz="2200" dirty="0"/>
              <a:t>Engage membership as needed.</a:t>
            </a:r>
          </a:p>
        </p:txBody>
      </p:sp>
      <p:sp>
        <p:nvSpPr>
          <p:cNvPr id="5" name="Rectangle 2">
            <a:extLst>
              <a:ext uri="{FF2B5EF4-FFF2-40B4-BE49-F238E27FC236}">
                <a16:creationId xmlns:a16="http://schemas.microsoft.com/office/drawing/2014/main" id="{F184D4D8-2EFB-4A5D-88A1-2D4F30438FA9}"/>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p>
          <a:p>
            <a:pPr defTabSz="914400" eaLnBrk="1" hangingPunct="1"/>
            <a:r>
              <a:rPr lang="en-US" altLang="en-US" sz="2800" dirty="0">
                <a:latin typeface="Verdana" pitchFamily="34" charset="0"/>
              </a:rPr>
              <a:t>Dave Sauer</a:t>
            </a:r>
            <a:endParaRPr lang="en-CA" altLang="en-US" sz="2800" kern="0" dirty="0">
              <a:latin typeface="Verdana" pitchFamily="34" charset="0"/>
            </a:endParaRPr>
          </a:p>
        </p:txBody>
      </p:sp>
    </p:spTree>
    <p:extLst>
      <p:ext uri="{BB962C8B-B14F-4D97-AF65-F5344CB8AC3E}">
        <p14:creationId xmlns:p14="http://schemas.microsoft.com/office/powerpoint/2010/main" val="348806134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CA291A8B-80D4-4903-AEC9-3943752C9608}"/>
              </a:ext>
            </a:extLst>
          </p:cNvPr>
          <p:cNvSpPr>
            <a:spLocks noGrp="1" noChangeArrowheads="1"/>
          </p:cNvSpPr>
          <p:nvPr>
            <p:ph type="body" idx="1"/>
          </p:nvPr>
        </p:nvSpPr>
        <p:spPr>
          <a:xfrm>
            <a:off x="1552575" y="1963738"/>
            <a:ext cx="6400800" cy="4721225"/>
          </a:xfrm>
        </p:spPr>
        <p:txBody>
          <a:bodyPr/>
          <a:lstStyle/>
          <a:p>
            <a:pPr eaLnBrk="1" hangingPunct="1">
              <a:spcBef>
                <a:spcPts val="600"/>
              </a:spcBef>
            </a:pPr>
            <a:r>
              <a:rPr lang="en-US" altLang="en-US" dirty="0"/>
              <a:t>Welcome</a:t>
            </a:r>
          </a:p>
          <a:p>
            <a:pPr eaLnBrk="1" hangingPunct="1">
              <a:spcBef>
                <a:spcPts val="600"/>
              </a:spcBef>
            </a:pPr>
            <a:r>
              <a:rPr lang="en-US" altLang="en-US" dirty="0"/>
              <a:t>Reports:</a:t>
            </a:r>
          </a:p>
          <a:p>
            <a:pPr lvl="2" eaLnBrk="1" hangingPunct="1">
              <a:spcBef>
                <a:spcPts val="600"/>
              </a:spcBef>
              <a:buClr>
                <a:srgbClr val="FF0000"/>
              </a:buClr>
              <a:buSzPct val="60000"/>
            </a:pPr>
            <a:r>
              <a:rPr lang="en-US" altLang="en-US" sz="2100" dirty="0"/>
              <a:t> President, Misty Hughes-Newman</a:t>
            </a:r>
          </a:p>
          <a:p>
            <a:pPr lvl="2" eaLnBrk="1" hangingPunct="1">
              <a:spcBef>
                <a:spcPts val="600"/>
              </a:spcBef>
              <a:buClr>
                <a:srgbClr val="FF0000"/>
              </a:buClr>
              <a:buSzPct val="60000"/>
            </a:pPr>
            <a:r>
              <a:rPr lang="en-US" altLang="en-US" sz="2100" dirty="0"/>
              <a:t> Finance, Bob Linsdell</a:t>
            </a:r>
          </a:p>
          <a:p>
            <a:pPr lvl="2" eaLnBrk="1" hangingPunct="1">
              <a:spcBef>
                <a:spcPts val="600"/>
              </a:spcBef>
              <a:buClr>
                <a:srgbClr val="FF0000"/>
              </a:buClr>
              <a:buSzPct val="60000"/>
            </a:pPr>
            <a:r>
              <a:rPr lang="en-US" altLang="en-US" sz="2100" dirty="0"/>
              <a:t> Member Advocacy:</a:t>
            </a:r>
          </a:p>
          <a:p>
            <a:pPr lvl="3" eaLnBrk="1" hangingPunct="1">
              <a:spcBef>
                <a:spcPts val="600"/>
              </a:spcBef>
              <a:buClr>
                <a:srgbClr val="FF0000"/>
              </a:buClr>
              <a:buSzPct val="60000"/>
            </a:pPr>
            <a:r>
              <a:rPr lang="en-US" altLang="en-US" sz="2100" dirty="0"/>
              <a:t> Erin Spencer</a:t>
            </a:r>
          </a:p>
          <a:p>
            <a:pPr lvl="3" eaLnBrk="1" hangingPunct="1">
              <a:spcBef>
                <a:spcPts val="600"/>
              </a:spcBef>
              <a:buClr>
                <a:srgbClr val="FF0000"/>
              </a:buClr>
              <a:buSzPct val="60000"/>
            </a:pPr>
            <a:r>
              <a:rPr lang="en-US" altLang="en-US" sz="2100" dirty="0"/>
              <a:t> Dave Sauer</a:t>
            </a:r>
          </a:p>
          <a:p>
            <a:pPr lvl="3" eaLnBrk="1" hangingPunct="1">
              <a:spcBef>
                <a:spcPts val="600"/>
              </a:spcBef>
              <a:buClr>
                <a:srgbClr val="FF0000"/>
              </a:buClr>
              <a:buSzPct val="60000"/>
            </a:pPr>
            <a:r>
              <a:rPr lang="en-US" altLang="en-US" sz="2100" dirty="0"/>
              <a:t> Bob Linsdell </a:t>
            </a:r>
          </a:p>
          <a:p>
            <a:pPr eaLnBrk="1" hangingPunct="1">
              <a:spcBef>
                <a:spcPts val="600"/>
              </a:spcBef>
            </a:pPr>
            <a:r>
              <a:rPr lang="en-US" altLang="en-US" dirty="0"/>
              <a:t>Guest speaker:</a:t>
            </a:r>
          </a:p>
          <a:p>
            <a:pPr lvl="2" eaLnBrk="1" hangingPunct="1">
              <a:spcBef>
                <a:spcPts val="600"/>
              </a:spcBef>
              <a:buClr>
                <a:srgbClr val="FF0000"/>
              </a:buClr>
              <a:buSzPct val="60000"/>
            </a:pPr>
            <a:r>
              <a:rPr lang="en-US" altLang="en-US" sz="2100" dirty="0"/>
              <a:t> Paul Shearon, IFPTE Secretary-Treasurer</a:t>
            </a:r>
          </a:p>
          <a:p>
            <a:pPr eaLnBrk="1" hangingPunct="1">
              <a:spcBef>
                <a:spcPts val="600"/>
              </a:spcBef>
            </a:pPr>
            <a:r>
              <a:rPr lang="en-US" altLang="en-US" dirty="0"/>
              <a:t>Q&amp;A</a:t>
            </a:r>
          </a:p>
        </p:txBody>
      </p:sp>
      <p:sp>
        <p:nvSpPr>
          <p:cNvPr id="18435" name="Rectangle 2">
            <a:extLst>
              <a:ext uri="{FF2B5EF4-FFF2-40B4-BE49-F238E27FC236}">
                <a16:creationId xmlns:a16="http://schemas.microsoft.com/office/drawing/2014/main" id="{A1B0E7D4-70AB-4B6E-9119-0FC9EC575755}"/>
              </a:ext>
            </a:extLst>
          </p:cNvPr>
          <p:cNvSpPr>
            <a:spLocks noGrp="1" noChangeArrowheads="1"/>
          </p:cNvSpPr>
          <p:nvPr>
            <p:ph type="title"/>
          </p:nvPr>
        </p:nvSpPr>
        <p:spPr>
          <a:xfrm>
            <a:off x="1206500" y="214313"/>
            <a:ext cx="7737475" cy="1462087"/>
          </a:xfrm>
        </p:spPr>
        <p:txBody>
          <a:bodyPr/>
          <a:lstStyle/>
          <a:p>
            <a:pPr eaLnBrk="1" hangingPunct="1"/>
            <a:r>
              <a:rPr lang="en-US" altLang="en-US" sz="4000" dirty="0">
                <a:latin typeface="Verdana" panose="020B0604030504040204" pitchFamily="34" charset="0"/>
              </a:rPr>
              <a:t>Agenda</a:t>
            </a:r>
          </a:p>
        </p:txBody>
      </p:sp>
    </p:spTree>
    <p:extLst>
      <p:ext uri="{BB962C8B-B14F-4D97-AF65-F5344CB8AC3E}">
        <p14:creationId xmlns:p14="http://schemas.microsoft.com/office/powerpoint/2010/main" val="27351860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sz="half" idx="4294967295"/>
          </p:nvPr>
        </p:nvSpPr>
        <p:spPr>
          <a:xfrm>
            <a:off x="1142737" y="2033605"/>
            <a:ext cx="7036487" cy="4575360"/>
          </a:xfrm>
        </p:spPr>
        <p:txBody>
          <a:bodyPr/>
          <a:lstStyle/>
          <a:p>
            <a:pPr eaLnBrk="1" hangingPunct="1">
              <a:spcBef>
                <a:spcPts val="1200"/>
              </a:spcBef>
            </a:pPr>
            <a:r>
              <a:rPr lang="en-CA" altLang="en-US" dirty="0"/>
              <a:t>Next pay increase, February 20</a:t>
            </a:r>
            <a:r>
              <a:rPr lang="en-CA" altLang="en-US" baseline="30000" dirty="0"/>
              <a:t>th</a:t>
            </a:r>
            <a:r>
              <a:rPr lang="en-CA" altLang="en-US" dirty="0"/>
              <a:t>: 2.0%</a:t>
            </a:r>
          </a:p>
          <a:p>
            <a:pPr eaLnBrk="1" hangingPunct="1">
              <a:spcBef>
                <a:spcPts val="1200"/>
              </a:spcBef>
            </a:pPr>
            <a:r>
              <a:rPr lang="en-CA" altLang="en-US" dirty="0"/>
              <a:t>Prepare for the 2019 round of negotiations</a:t>
            </a:r>
          </a:p>
          <a:p>
            <a:pPr eaLnBrk="1" hangingPunct="1">
              <a:spcBef>
                <a:spcPts val="1200"/>
              </a:spcBef>
            </a:pPr>
            <a:r>
              <a:rPr lang="en-CA" altLang="en-US" dirty="0"/>
              <a:t>Ready to respond:</a:t>
            </a:r>
          </a:p>
          <a:p>
            <a:pPr lvl="1" eaLnBrk="1" hangingPunct="1">
              <a:spcBef>
                <a:spcPts val="300"/>
              </a:spcBef>
              <a:buSzPct val="60000"/>
            </a:pPr>
            <a:r>
              <a:rPr lang="en-CA" altLang="en-US" sz="2200" dirty="0"/>
              <a:t> </a:t>
            </a:r>
            <a:r>
              <a:rPr lang="en-CA" altLang="en-US" dirty="0"/>
              <a:t>Dedicated Board and an active membership</a:t>
            </a:r>
          </a:p>
          <a:p>
            <a:pPr lvl="1" eaLnBrk="1" hangingPunct="1">
              <a:spcBef>
                <a:spcPts val="300"/>
              </a:spcBef>
              <a:buSzPct val="60000"/>
            </a:pPr>
            <a:r>
              <a:rPr lang="en-CA" altLang="en-US" dirty="0"/>
              <a:t> Financially sound</a:t>
            </a:r>
          </a:p>
          <a:p>
            <a:pPr lvl="1" eaLnBrk="1" hangingPunct="1">
              <a:spcBef>
                <a:spcPts val="300"/>
              </a:spcBef>
              <a:buSzPct val="60000"/>
            </a:pPr>
            <a:r>
              <a:rPr lang="en-CA" altLang="en-US" dirty="0"/>
              <a:t> Experienced staff and legal advisors</a:t>
            </a:r>
          </a:p>
          <a:p>
            <a:pPr lvl="1" eaLnBrk="1" hangingPunct="1">
              <a:spcBef>
                <a:spcPts val="300"/>
              </a:spcBef>
              <a:buSzPct val="60000"/>
            </a:pPr>
            <a:r>
              <a:rPr lang="en-CA" altLang="en-US" dirty="0"/>
              <a:t> Support beyond TEAM:</a:t>
            </a:r>
          </a:p>
          <a:p>
            <a:pPr lvl="2" eaLnBrk="1" hangingPunct="1">
              <a:spcBef>
                <a:spcPts val="300"/>
              </a:spcBef>
              <a:buSzPct val="60000"/>
            </a:pPr>
            <a:r>
              <a:rPr lang="en-CA" altLang="en-US" sz="2100" dirty="0"/>
              <a:t> IFPTE head office and other Locals</a:t>
            </a:r>
          </a:p>
          <a:p>
            <a:pPr lvl="2" eaLnBrk="1" hangingPunct="1">
              <a:spcBef>
                <a:spcPts val="300"/>
              </a:spcBef>
              <a:buSzPct val="60000"/>
            </a:pPr>
            <a:r>
              <a:rPr lang="en-CA" altLang="en-US" sz="2100" dirty="0"/>
              <a:t> Manitoba Federation of Labour</a:t>
            </a:r>
          </a:p>
          <a:p>
            <a:pPr lvl="2" eaLnBrk="1" hangingPunct="1">
              <a:spcBef>
                <a:spcPts val="300"/>
              </a:spcBef>
              <a:buSzPct val="60000"/>
            </a:pPr>
            <a:r>
              <a:rPr lang="en-CA" altLang="en-US" sz="2100" dirty="0"/>
              <a:t> Winnipeg Labour Council</a:t>
            </a:r>
          </a:p>
          <a:p>
            <a:pPr lvl="2" eaLnBrk="1" hangingPunct="1">
              <a:spcBef>
                <a:spcPts val="300"/>
              </a:spcBef>
              <a:buSzPct val="60000"/>
            </a:pPr>
            <a:r>
              <a:rPr lang="en-CA" altLang="en-US" sz="2100" dirty="0"/>
              <a:t> The Manitoba community</a:t>
            </a:r>
          </a:p>
          <a:p>
            <a:pPr lvl="2" eaLnBrk="1" hangingPunct="1">
              <a:spcBef>
                <a:spcPts val="600"/>
              </a:spcBef>
              <a:buSzPct val="60000"/>
            </a:pPr>
            <a:endParaRPr lang="en-CA" altLang="en-US" sz="2100" dirty="0"/>
          </a:p>
          <a:p>
            <a:pPr lvl="2" eaLnBrk="1" hangingPunct="1">
              <a:spcBef>
                <a:spcPts val="600"/>
              </a:spcBef>
              <a:buSzPct val="60000"/>
            </a:pPr>
            <a:endParaRPr lang="en-CA" altLang="en-US" sz="2100" dirty="0"/>
          </a:p>
        </p:txBody>
      </p:sp>
      <p:sp>
        <p:nvSpPr>
          <p:cNvPr id="4" name="Rectangle 2"/>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 2018</a:t>
            </a:r>
          </a:p>
          <a:p>
            <a:pPr defTabSz="914400" eaLnBrk="1" hangingPunct="1"/>
            <a:r>
              <a:rPr lang="en-US" altLang="en-US" sz="2800" dirty="0">
                <a:latin typeface="Verdana" pitchFamily="34" charset="0"/>
              </a:rPr>
              <a:t>Bob Linsdell</a:t>
            </a:r>
            <a:endParaRPr lang="en-CA" altLang="en-US" sz="2800" kern="0" dirty="0">
              <a:latin typeface="Verdana" pitchFamily="34" charset="0"/>
            </a:endParaRPr>
          </a:p>
        </p:txBody>
      </p:sp>
    </p:spTree>
    <p:extLst>
      <p:ext uri="{BB962C8B-B14F-4D97-AF65-F5344CB8AC3E}">
        <p14:creationId xmlns:p14="http://schemas.microsoft.com/office/powerpoint/2010/main" val="3758671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sz="half" idx="4294967295"/>
          </p:nvPr>
        </p:nvSpPr>
        <p:spPr>
          <a:xfrm>
            <a:off x="1006158" y="2113231"/>
            <a:ext cx="6964363" cy="4237693"/>
          </a:xfrm>
        </p:spPr>
        <p:txBody>
          <a:bodyPr/>
          <a:lstStyle/>
          <a:p>
            <a:pPr eaLnBrk="1" hangingPunct="1">
              <a:spcBef>
                <a:spcPct val="50000"/>
              </a:spcBef>
            </a:pPr>
            <a:endParaRPr lang="en-CA" altLang="en-US" sz="2200" dirty="0"/>
          </a:p>
          <a:p>
            <a:pPr marL="0" indent="0" algn="ctr" eaLnBrk="1" hangingPunct="1">
              <a:buNone/>
            </a:pPr>
            <a:r>
              <a:rPr lang="en-US" altLang="en-US" sz="3600" b="1" dirty="0"/>
              <a:t>Paul Shearon</a:t>
            </a:r>
            <a:endParaRPr lang="en-CA" altLang="en-US" sz="3600" b="1" dirty="0"/>
          </a:p>
          <a:p>
            <a:pPr marL="0" indent="0" algn="ctr" defTabSz="914400" eaLnBrk="1" hangingPunct="1">
              <a:buNone/>
            </a:pPr>
            <a:r>
              <a:rPr lang="en-US" altLang="en-US" sz="3600" b="1" dirty="0"/>
              <a:t>IFPTE Secretary-Treasurer</a:t>
            </a:r>
          </a:p>
          <a:p>
            <a:pPr marL="0" indent="0" algn="ctr" defTabSz="914400" eaLnBrk="1" hangingPunct="1">
              <a:buNone/>
            </a:pPr>
            <a:endParaRPr lang="en-US" altLang="en-US" sz="3600" b="1" dirty="0"/>
          </a:p>
          <a:p>
            <a:pPr marL="0" indent="0" algn="ctr" defTabSz="914400" eaLnBrk="1" hangingPunct="1">
              <a:buNone/>
            </a:pPr>
            <a:r>
              <a:rPr lang="en-US" altLang="en-US" sz="3600" b="1" dirty="0"/>
              <a:t>- Keeping jobs in Manitoba -</a:t>
            </a:r>
          </a:p>
          <a:p>
            <a:pPr marL="0" indent="0" algn="ctr" defTabSz="914400" eaLnBrk="1" hangingPunct="1">
              <a:buNone/>
            </a:pPr>
            <a:endParaRPr lang="en-US" altLang="en-US" sz="3600" b="1" dirty="0"/>
          </a:p>
          <a:p>
            <a:pPr marL="0" indent="0" eaLnBrk="1" hangingPunct="1">
              <a:spcBef>
                <a:spcPct val="50000"/>
              </a:spcBef>
              <a:buNone/>
            </a:pPr>
            <a:endParaRPr lang="en-US" altLang="en-US" sz="2200" dirty="0"/>
          </a:p>
        </p:txBody>
      </p:sp>
      <p:sp>
        <p:nvSpPr>
          <p:cNvPr id="5" name="Rectangle 2">
            <a:extLst>
              <a:ext uri="{FF2B5EF4-FFF2-40B4-BE49-F238E27FC236}">
                <a16:creationId xmlns:a16="http://schemas.microsoft.com/office/drawing/2014/main" id="{3EAE79FD-64A4-400B-892B-9A7245B0E677}"/>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r>
              <a:rPr lang="en-US" altLang="en-US" sz="4000" kern="0" dirty="0">
                <a:latin typeface="Verdana" pitchFamily="34" charset="0"/>
              </a:rPr>
              <a:t>Member Advocacy</a:t>
            </a:r>
            <a:endParaRPr lang="en-CA" altLang="en-US" sz="2800" kern="0" dirty="0">
              <a:latin typeface="Verdana" pitchFamily="34" charset="0"/>
            </a:endParaRPr>
          </a:p>
        </p:txBody>
      </p:sp>
    </p:spTree>
    <p:extLst>
      <p:ext uri="{BB962C8B-B14F-4D97-AF65-F5344CB8AC3E}">
        <p14:creationId xmlns:p14="http://schemas.microsoft.com/office/powerpoint/2010/main" val="181624551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idx="1"/>
          </p:nvPr>
        </p:nvSpPr>
        <p:spPr>
          <a:xfrm>
            <a:off x="1662965" y="2202324"/>
            <a:ext cx="5508625" cy="3563938"/>
          </a:xfrm>
        </p:spPr>
        <p:txBody>
          <a:bodyPr/>
          <a:lstStyle/>
          <a:p>
            <a:pPr algn="ctr" eaLnBrk="1" hangingPunct="1">
              <a:buSzTx/>
              <a:buFont typeface="Wingdings" pitchFamily="2" charset="2"/>
              <a:buNone/>
            </a:pPr>
            <a:r>
              <a:rPr lang="en-US" altLang="en-US" sz="2100" dirty="0"/>
              <a:t>204-984-9470</a:t>
            </a:r>
          </a:p>
          <a:p>
            <a:pPr algn="ctr" eaLnBrk="1" hangingPunct="1">
              <a:buSzTx/>
              <a:buFont typeface="Wingdings" pitchFamily="2" charset="2"/>
              <a:buNone/>
            </a:pPr>
            <a:r>
              <a:rPr lang="en-CA" altLang="en-US" sz="2100" dirty="0"/>
              <a:t>1-877-984-9470</a:t>
            </a:r>
            <a:endParaRPr lang="en-US" altLang="en-US" sz="2100" dirty="0"/>
          </a:p>
          <a:p>
            <a:pPr algn="ctr" eaLnBrk="1" hangingPunct="1">
              <a:buSzTx/>
              <a:buFont typeface="Wingdings" pitchFamily="2" charset="2"/>
              <a:buNone/>
            </a:pPr>
            <a:r>
              <a:rPr lang="en-US" altLang="en-US" sz="2100" dirty="0"/>
              <a:t>team@teamunion.mb.ca</a:t>
            </a:r>
            <a:br>
              <a:rPr lang="en-US" altLang="en-US" sz="2100" dirty="0"/>
            </a:br>
            <a:endParaRPr lang="en-US" altLang="en-US" sz="2100" dirty="0"/>
          </a:p>
          <a:p>
            <a:pPr algn="ctr" eaLnBrk="1" hangingPunct="1">
              <a:buSzTx/>
              <a:buFont typeface="Wingdings" pitchFamily="2" charset="2"/>
              <a:buNone/>
            </a:pPr>
            <a:r>
              <a:rPr lang="en-CA" altLang="en-US" sz="2100" dirty="0"/>
              <a:t>www.teamunion.mb.ca</a:t>
            </a:r>
            <a:br>
              <a:rPr lang="en-CA" altLang="en-US" sz="2100" dirty="0"/>
            </a:br>
            <a:endParaRPr lang="en-US" altLang="en-US" sz="2100" dirty="0"/>
          </a:p>
          <a:p>
            <a:pPr algn="ctr" eaLnBrk="1" hangingPunct="1">
              <a:spcBef>
                <a:spcPct val="40000"/>
              </a:spcBef>
              <a:buSzTx/>
              <a:buFont typeface="Wingdings" pitchFamily="2" charset="2"/>
              <a:buNone/>
            </a:pPr>
            <a:r>
              <a:rPr lang="en-CA" altLang="en-US" sz="2100" dirty="0"/>
              <a:t>Join us on Facebook and Twitter</a:t>
            </a:r>
          </a:p>
          <a:p>
            <a:pPr algn="ctr" eaLnBrk="1" hangingPunct="1">
              <a:spcBef>
                <a:spcPct val="40000"/>
              </a:spcBef>
              <a:buSzTx/>
              <a:buFont typeface="Wingdings" pitchFamily="2" charset="2"/>
              <a:buNone/>
            </a:pPr>
            <a:r>
              <a:rPr lang="en-CA" altLang="en-US" sz="2100" dirty="0"/>
              <a:t>facebook.com/teamunion161</a:t>
            </a:r>
          </a:p>
          <a:p>
            <a:pPr algn="ctr">
              <a:buFont typeface="Wingdings" pitchFamily="2" charset="2"/>
              <a:buNone/>
            </a:pPr>
            <a:r>
              <a:rPr lang="en-CA" altLang="en-US" sz="2100" dirty="0"/>
              <a:t>twitter.com/teamunion161</a:t>
            </a:r>
          </a:p>
        </p:txBody>
      </p:sp>
      <p:sp>
        <p:nvSpPr>
          <p:cNvPr id="5" name="Rectangle 2"/>
          <p:cNvSpPr>
            <a:spLocks noGrp="1" noChangeArrowheads="1"/>
          </p:cNvSpPr>
          <p:nvPr>
            <p:ph type="title"/>
          </p:nvPr>
        </p:nvSpPr>
        <p:spPr>
          <a:xfrm>
            <a:off x="1150938" y="214313"/>
            <a:ext cx="7793037" cy="1462087"/>
          </a:xfrm>
        </p:spPr>
        <p:txBody>
          <a:bodyPr/>
          <a:lstStyle/>
          <a:p>
            <a:pPr eaLnBrk="1" hangingPunct="1"/>
            <a:r>
              <a:rPr lang="en-US" altLang="en-US" dirty="0">
                <a:latin typeface="Verdana" pitchFamily="34" charset="0"/>
              </a:rPr>
              <a:t>Q&amp;A</a:t>
            </a:r>
          </a:p>
        </p:txBody>
      </p:sp>
    </p:spTree>
    <p:extLst>
      <p:ext uri="{BB962C8B-B14F-4D97-AF65-F5344CB8AC3E}">
        <p14:creationId xmlns:p14="http://schemas.microsoft.com/office/powerpoint/2010/main" val="3198700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378DD1D7-3654-4286-9514-C475C06A3D84}"/>
              </a:ext>
            </a:extLst>
          </p:cNvPr>
          <p:cNvSpPr>
            <a:spLocks noGrp="1" noChangeArrowheads="1"/>
          </p:cNvSpPr>
          <p:nvPr>
            <p:ph type="body" sz="half" idx="4294967295"/>
          </p:nvPr>
        </p:nvSpPr>
        <p:spPr>
          <a:xfrm>
            <a:off x="1246188" y="2012950"/>
            <a:ext cx="7404100" cy="4521200"/>
          </a:xfrm>
        </p:spPr>
        <p:txBody>
          <a:bodyPr/>
          <a:lstStyle/>
          <a:p>
            <a:pPr eaLnBrk="1" hangingPunct="1">
              <a:spcBef>
                <a:spcPts val="1800"/>
              </a:spcBef>
            </a:pPr>
            <a:r>
              <a:rPr lang="en-CA" altLang="en-US" dirty="0"/>
              <a:t>TEAM has represented supervisors, managers</a:t>
            </a:r>
            <a:br>
              <a:rPr lang="en-CA" altLang="en-US" dirty="0"/>
            </a:br>
            <a:r>
              <a:rPr lang="en-CA" altLang="en-US" dirty="0"/>
              <a:t>and other professionals at MTS since 1972.</a:t>
            </a:r>
          </a:p>
          <a:p>
            <a:pPr eaLnBrk="1" hangingPunct="1">
              <a:spcBef>
                <a:spcPts val="1800"/>
              </a:spcBef>
            </a:pPr>
            <a:r>
              <a:rPr lang="en-CA" altLang="en-US" dirty="0"/>
              <a:t>In 2006 members voted to affiliate with the IFPTE.</a:t>
            </a:r>
          </a:p>
          <a:p>
            <a:pPr eaLnBrk="1" hangingPunct="1">
              <a:spcBef>
                <a:spcPts val="1800"/>
              </a:spcBef>
            </a:pPr>
            <a:r>
              <a:rPr lang="en-CA" altLang="en-US" dirty="0"/>
              <a:t>The IFPTE advocates on behalf of over 80,000 members in Canada &amp; US, including:</a:t>
            </a:r>
          </a:p>
          <a:p>
            <a:pPr lvl="1" eaLnBrk="1" hangingPunct="1">
              <a:spcBef>
                <a:spcPts val="900"/>
              </a:spcBef>
            </a:pPr>
            <a:r>
              <a:rPr lang="en-CA" altLang="en-US" dirty="0"/>
              <a:t>Over 700 employees at the City of Winnipeg</a:t>
            </a:r>
          </a:p>
          <a:p>
            <a:pPr lvl="1" eaLnBrk="1" hangingPunct="1">
              <a:spcBef>
                <a:spcPts val="900"/>
              </a:spcBef>
            </a:pPr>
            <a:r>
              <a:rPr lang="en-CA" altLang="en-US" dirty="0"/>
              <a:t>8,000 energy professionals in Ontario</a:t>
            </a:r>
          </a:p>
          <a:p>
            <a:pPr lvl="1" eaLnBrk="1" hangingPunct="1">
              <a:spcBef>
                <a:spcPts val="900"/>
              </a:spcBef>
            </a:pPr>
            <a:r>
              <a:rPr lang="en-CA" altLang="en-US" dirty="0"/>
              <a:t>Other highly educated and skilled members include NASA scientists, administrative judges, analysts, attorneys, accountants, to name just a few.</a:t>
            </a:r>
          </a:p>
        </p:txBody>
      </p:sp>
      <p:sp>
        <p:nvSpPr>
          <p:cNvPr id="4" name="Rectangle 2">
            <a:extLst>
              <a:ext uri="{FF2B5EF4-FFF2-40B4-BE49-F238E27FC236}">
                <a16:creationId xmlns:a16="http://schemas.microsoft.com/office/drawing/2014/main" id="{AD476688-C9F1-4EC0-99B8-A58ED59A6083}"/>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anchor="b"/>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defRPr/>
            </a:pPr>
            <a:r>
              <a:rPr lang="en-US" altLang="en-US" sz="4000" kern="0" dirty="0">
                <a:latin typeface="Verdana" pitchFamily="34" charset="0"/>
              </a:rPr>
              <a:t>President’s Report</a:t>
            </a:r>
          </a:p>
          <a:p>
            <a:pPr defTabSz="914400" eaLnBrk="1" hangingPunct="1">
              <a:defRPr/>
            </a:pPr>
            <a:r>
              <a:rPr lang="en-US" altLang="en-US" sz="2800" kern="0" dirty="0">
                <a:latin typeface="Verdana" pitchFamily="34" charset="0"/>
              </a:rPr>
              <a:t>Misty Hughes-Newman</a:t>
            </a:r>
          </a:p>
        </p:txBody>
      </p:sp>
    </p:spTree>
    <p:extLst>
      <p:ext uri="{BB962C8B-B14F-4D97-AF65-F5344CB8AC3E}">
        <p14:creationId xmlns:p14="http://schemas.microsoft.com/office/powerpoint/2010/main" val="21466783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93F39516-9E04-47DD-ADB7-E0273267FDCF}"/>
              </a:ext>
            </a:extLst>
          </p:cNvPr>
          <p:cNvSpPr>
            <a:spLocks noGrp="1" noChangeArrowheads="1"/>
          </p:cNvSpPr>
          <p:nvPr>
            <p:ph type="body" sz="half" idx="4294967295"/>
          </p:nvPr>
        </p:nvSpPr>
        <p:spPr>
          <a:xfrm>
            <a:off x="1246188" y="2041525"/>
            <a:ext cx="7548677" cy="4492625"/>
          </a:xfrm>
        </p:spPr>
        <p:txBody>
          <a:bodyPr/>
          <a:lstStyle/>
          <a:p>
            <a:pPr eaLnBrk="1" hangingPunct="1">
              <a:spcBef>
                <a:spcPts val="1800"/>
              </a:spcBef>
              <a:defRPr/>
            </a:pPr>
            <a:r>
              <a:rPr lang="en-CA" altLang="en-US" dirty="0"/>
              <a:t>Unlike Locals in most Unions, we have autonomy to run things as best fits our needs:</a:t>
            </a:r>
          </a:p>
          <a:p>
            <a:pPr lvl="1" eaLnBrk="1" hangingPunct="1">
              <a:spcBef>
                <a:spcPts val="900"/>
              </a:spcBef>
              <a:defRPr/>
            </a:pPr>
            <a:r>
              <a:rPr lang="en-CA" altLang="en-US" dirty="0"/>
              <a:t>Elected ten-member volunteer Board</a:t>
            </a:r>
          </a:p>
          <a:p>
            <a:pPr lvl="1" eaLnBrk="1" hangingPunct="1">
              <a:spcBef>
                <a:spcPts val="900"/>
              </a:spcBef>
              <a:defRPr/>
            </a:pPr>
            <a:r>
              <a:rPr lang="en-CA" altLang="en-US" dirty="0"/>
              <a:t>Three full-time staff</a:t>
            </a:r>
          </a:p>
          <a:p>
            <a:pPr lvl="1" eaLnBrk="1" hangingPunct="1">
              <a:spcBef>
                <a:spcPts val="900"/>
              </a:spcBef>
              <a:defRPr/>
            </a:pPr>
            <a:r>
              <a:rPr lang="en-CA" altLang="en-US" dirty="0"/>
              <a:t>Legal counsel, Cochrane Saxberg</a:t>
            </a:r>
            <a:endParaRPr lang="en-US" altLang="en-US" dirty="0"/>
          </a:p>
          <a:p>
            <a:pPr eaLnBrk="1" hangingPunct="1">
              <a:spcBef>
                <a:spcPts val="1800"/>
              </a:spcBef>
              <a:defRPr/>
            </a:pPr>
            <a:r>
              <a:rPr lang="en-CA" altLang="en-US" dirty="0"/>
              <a:t>IFPTE support from Manitoba based representative.</a:t>
            </a:r>
          </a:p>
          <a:p>
            <a:pPr eaLnBrk="1" hangingPunct="1">
              <a:spcBef>
                <a:spcPts val="1800"/>
              </a:spcBef>
              <a:defRPr/>
            </a:pPr>
            <a:r>
              <a:rPr lang="en-US" altLang="en-US" dirty="0"/>
              <a:t>Member involvement:</a:t>
            </a:r>
          </a:p>
          <a:p>
            <a:pPr lvl="1" eaLnBrk="1" hangingPunct="1">
              <a:spcBef>
                <a:spcPts val="600"/>
              </a:spcBef>
              <a:defRPr/>
            </a:pPr>
            <a:r>
              <a:rPr lang="en-US" altLang="en-US" dirty="0"/>
              <a:t>Workplace Health &amp; Safety Committees</a:t>
            </a:r>
          </a:p>
          <a:p>
            <a:pPr lvl="1" eaLnBrk="1" hangingPunct="1">
              <a:spcBef>
                <a:spcPts val="600"/>
              </a:spcBef>
              <a:defRPr/>
            </a:pPr>
            <a:r>
              <a:rPr lang="en-US" altLang="en-US" dirty="0"/>
              <a:t>Scholarship Committee</a:t>
            </a:r>
          </a:p>
          <a:p>
            <a:pPr lvl="1" eaLnBrk="1" hangingPunct="1">
              <a:spcBef>
                <a:spcPts val="600"/>
              </a:spcBef>
              <a:defRPr/>
            </a:pPr>
            <a:r>
              <a:rPr lang="en-US" altLang="en-US" dirty="0"/>
              <a:t>Feedback and Intelligence</a:t>
            </a:r>
          </a:p>
          <a:p>
            <a:pPr marL="0" indent="0" eaLnBrk="1" hangingPunct="1">
              <a:spcBef>
                <a:spcPts val="1800"/>
              </a:spcBef>
              <a:buFont typeface="Wingdings" panose="05000000000000000000" pitchFamily="2" charset="2"/>
              <a:buNone/>
              <a:defRPr/>
            </a:pPr>
            <a:br>
              <a:rPr lang="en-CA" altLang="en-US" sz="2200" dirty="0"/>
            </a:br>
            <a:endParaRPr lang="en-CA" altLang="en-US" sz="2200" dirty="0"/>
          </a:p>
        </p:txBody>
      </p:sp>
      <p:sp>
        <p:nvSpPr>
          <p:cNvPr id="4" name="Rectangle 2">
            <a:extLst>
              <a:ext uri="{FF2B5EF4-FFF2-40B4-BE49-F238E27FC236}">
                <a16:creationId xmlns:a16="http://schemas.microsoft.com/office/drawing/2014/main" id="{039A485E-0022-4855-9BA3-5FC3986CC5EC}"/>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anchor="b"/>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defRPr/>
            </a:pPr>
            <a:r>
              <a:rPr lang="en-US" altLang="en-US" sz="4000" kern="0" dirty="0">
                <a:latin typeface="Verdana" pitchFamily="34" charset="0"/>
              </a:rPr>
              <a:t>President’s Report</a:t>
            </a:r>
          </a:p>
          <a:p>
            <a:pPr defTabSz="914400" eaLnBrk="1" hangingPunct="1">
              <a:defRPr/>
            </a:pPr>
            <a:r>
              <a:rPr lang="en-US" altLang="en-US" sz="2800" kern="0" dirty="0">
                <a:latin typeface="Verdana" pitchFamily="34" charset="0"/>
              </a:rPr>
              <a:t>Misty Hughes-Newman</a:t>
            </a:r>
            <a:endParaRPr lang="en-US" altLang="en-US" sz="1800" kern="0" dirty="0">
              <a:latin typeface="Verdana" pitchFamily="34" charset="0"/>
            </a:endParaRPr>
          </a:p>
        </p:txBody>
      </p:sp>
    </p:spTree>
    <p:extLst>
      <p:ext uri="{BB962C8B-B14F-4D97-AF65-F5344CB8AC3E}">
        <p14:creationId xmlns:p14="http://schemas.microsoft.com/office/powerpoint/2010/main" val="17684855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527BE997-E732-4C14-9915-19AEA3B45CC5}"/>
              </a:ext>
            </a:extLst>
          </p:cNvPr>
          <p:cNvSpPr>
            <a:spLocks noGrp="1" noChangeArrowheads="1"/>
          </p:cNvSpPr>
          <p:nvPr>
            <p:ph type="body" sz="half" idx="4294967295"/>
          </p:nvPr>
        </p:nvSpPr>
        <p:spPr>
          <a:xfrm>
            <a:off x="1246188" y="2057400"/>
            <a:ext cx="7526338" cy="4476750"/>
          </a:xfrm>
        </p:spPr>
        <p:txBody>
          <a:bodyPr/>
          <a:lstStyle/>
          <a:p>
            <a:pPr eaLnBrk="1" hangingPunct="1">
              <a:spcBef>
                <a:spcPts val="1800"/>
              </a:spcBef>
            </a:pPr>
            <a:r>
              <a:rPr lang="en-CA" altLang="en-US" dirty="0"/>
              <a:t>Many challenges and concerns, especially around:</a:t>
            </a:r>
          </a:p>
          <a:p>
            <a:pPr lvl="1" eaLnBrk="1" hangingPunct="1">
              <a:spcBef>
                <a:spcPts val="600"/>
              </a:spcBef>
            </a:pPr>
            <a:r>
              <a:rPr lang="en-CA" altLang="en-US" dirty="0"/>
              <a:t>Job security</a:t>
            </a:r>
          </a:p>
          <a:p>
            <a:pPr lvl="1" eaLnBrk="1" hangingPunct="1">
              <a:spcBef>
                <a:spcPts val="600"/>
              </a:spcBef>
            </a:pPr>
            <a:r>
              <a:rPr lang="en-CA" altLang="en-US" dirty="0"/>
              <a:t>Workload and mental health</a:t>
            </a:r>
          </a:p>
          <a:p>
            <a:pPr eaLnBrk="1" hangingPunct="1">
              <a:spcBef>
                <a:spcPts val="1800"/>
              </a:spcBef>
            </a:pPr>
            <a:r>
              <a:rPr lang="en-CA" altLang="en-US" dirty="0"/>
              <a:t>Jobs in TEAM’s jurisdiction have been cut by:</a:t>
            </a:r>
          </a:p>
          <a:p>
            <a:pPr lvl="1" eaLnBrk="1" hangingPunct="1">
              <a:spcBef>
                <a:spcPts val="600"/>
              </a:spcBef>
            </a:pPr>
            <a:r>
              <a:rPr lang="en-CA" altLang="en-US" dirty="0"/>
              <a:t>Over 30% since January 2015</a:t>
            </a:r>
          </a:p>
          <a:p>
            <a:pPr lvl="1" eaLnBrk="1" hangingPunct="1">
              <a:spcBef>
                <a:spcPts val="600"/>
              </a:spcBef>
            </a:pPr>
            <a:r>
              <a:rPr lang="en-CA" altLang="en-US" dirty="0"/>
              <a:t>Over 20% since January 2016</a:t>
            </a:r>
          </a:p>
          <a:p>
            <a:pPr eaLnBrk="1" hangingPunct="1">
              <a:spcBef>
                <a:spcPts val="1800"/>
              </a:spcBef>
            </a:pPr>
            <a:r>
              <a:rPr lang="en-CA" altLang="en-US" dirty="0"/>
              <a:t>TEAM membership is just over 800 today.</a:t>
            </a:r>
          </a:p>
          <a:p>
            <a:pPr eaLnBrk="1" hangingPunct="1">
              <a:spcBef>
                <a:spcPts val="1800"/>
              </a:spcBef>
            </a:pPr>
            <a:r>
              <a:rPr lang="en-CA" altLang="en-US" dirty="0"/>
              <a:t>Company has agreed to meet with TEAM leadership on topics of most concern.</a:t>
            </a:r>
          </a:p>
          <a:p>
            <a:pPr eaLnBrk="1" hangingPunct="1">
              <a:spcBef>
                <a:spcPts val="600"/>
              </a:spcBef>
            </a:pPr>
            <a:endParaRPr lang="en-CA" altLang="en-US" dirty="0"/>
          </a:p>
          <a:p>
            <a:pPr lvl="1" eaLnBrk="1" hangingPunct="1">
              <a:spcBef>
                <a:spcPct val="30000"/>
              </a:spcBef>
              <a:buSzPct val="60000"/>
            </a:pPr>
            <a:endParaRPr lang="en-CA" altLang="en-US" sz="2200" dirty="0"/>
          </a:p>
        </p:txBody>
      </p:sp>
      <p:sp>
        <p:nvSpPr>
          <p:cNvPr id="4" name="Rectangle 2">
            <a:extLst>
              <a:ext uri="{FF2B5EF4-FFF2-40B4-BE49-F238E27FC236}">
                <a16:creationId xmlns:a16="http://schemas.microsoft.com/office/drawing/2014/main" id="{7DABCE39-7FF8-4C92-9BA7-E6224B5821DF}"/>
              </a:ext>
            </a:extLst>
          </p:cNvPr>
          <p:cNvSpPr txBox="1">
            <a:spLocks noChangeArrowheads="1"/>
          </p:cNvSpPr>
          <p:nvPr/>
        </p:nvSpPr>
        <p:spPr bwMode="auto">
          <a:xfrm>
            <a:off x="1246188" y="323850"/>
            <a:ext cx="7315200" cy="1357313"/>
          </a:xfrm>
          <a:prstGeom prst="rect">
            <a:avLst/>
          </a:prstGeom>
          <a:noFill/>
          <a:ln w="9525">
            <a:noFill/>
            <a:miter lim="800000"/>
            <a:headEnd/>
            <a:tailEnd/>
          </a:ln>
        </p:spPr>
        <p:txBody>
          <a:bodyPr anchor="b"/>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Tahoma" pitchFamily="34" charset="0"/>
                <a:cs typeface="Arial" charset="0"/>
              </a:defRPr>
            </a:lvl2pPr>
            <a:lvl3pPr algn="l" rtl="0" eaLnBrk="0" fontAlgn="base" hangingPunct="0">
              <a:spcBef>
                <a:spcPct val="0"/>
              </a:spcBef>
              <a:spcAft>
                <a:spcPct val="0"/>
              </a:spcAft>
              <a:defRPr sz="3300">
                <a:solidFill>
                  <a:schemeClr val="tx2"/>
                </a:solidFill>
                <a:latin typeface="Tahoma" pitchFamily="34" charset="0"/>
                <a:cs typeface="Arial" charset="0"/>
              </a:defRPr>
            </a:lvl3pPr>
            <a:lvl4pPr algn="l" rtl="0" eaLnBrk="0" fontAlgn="base" hangingPunct="0">
              <a:spcBef>
                <a:spcPct val="0"/>
              </a:spcBef>
              <a:spcAft>
                <a:spcPct val="0"/>
              </a:spcAft>
              <a:defRPr sz="3300">
                <a:solidFill>
                  <a:schemeClr val="tx2"/>
                </a:solidFill>
                <a:latin typeface="Tahoma" pitchFamily="34" charset="0"/>
                <a:cs typeface="Arial" charset="0"/>
              </a:defRPr>
            </a:lvl4pPr>
            <a:lvl5pPr algn="l" rtl="0" eaLnBrk="0" fontAlgn="base" hangingPunct="0">
              <a:spcBef>
                <a:spcPct val="0"/>
              </a:spcBef>
              <a:spcAft>
                <a:spcPct val="0"/>
              </a:spcAft>
              <a:defRPr sz="3300">
                <a:solidFill>
                  <a:schemeClr val="tx2"/>
                </a:solidFill>
                <a:latin typeface="Tahoma" pitchFamily="34" charset="0"/>
                <a:cs typeface="Arial" charset="0"/>
              </a:defRPr>
            </a:lvl5pPr>
            <a:lvl6pPr marL="342900" algn="l" rtl="0" fontAlgn="base">
              <a:spcBef>
                <a:spcPct val="0"/>
              </a:spcBef>
              <a:spcAft>
                <a:spcPct val="0"/>
              </a:spcAft>
              <a:defRPr sz="3300">
                <a:solidFill>
                  <a:schemeClr val="tx2"/>
                </a:solidFill>
                <a:latin typeface="Tahoma" pitchFamily="34" charset="0"/>
                <a:cs typeface="Arial" charset="0"/>
              </a:defRPr>
            </a:lvl6pPr>
            <a:lvl7pPr marL="685800" algn="l" rtl="0" fontAlgn="base">
              <a:spcBef>
                <a:spcPct val="0"/>
              </a:spcBef>
              <a:spcAft>
                <a:spcPct val="0"/>
              </a:spcAft>
              <a:defRPr sz="3300">
                <a:solidFill>
                  <a:schemeClr val="tx2"/>
                </a:solidFill>
                <a:latin typeface="Tahoma" pitchFamily="34" charset="0"/>
                <a:cs typeface="Arial" charset="0"/>
              </a:defRPr>
            </a:lvl7pPr>
            <a:lvl8pPr marL="1028700" algn="l" rtl="0" fontAlgn="base">
              <a:spcBef>
                <a:spcPct val="0"/>
              </a:spcBef>
              <a:spcAft>
                <a:spcPct val="0"/>
              </a:spcAft>
              <a:defRPr sz="3300">
                <a:solidFill>
                  <a:schemeClr val="tx2"/>
                </a:solidFill>
                <a:latin typeface="Tahoma" pitchFamily="34" charset="0"/>
                <a:cs typeface="Arial" charset="0"/>
              </a:defRPr>
            </a:lvl8pPr>
            <a:lvl9pPr marL="1371600" algn="l" rtl="0" fontAlgn="base">
              <a:spcBef>
                <a:spcPct val="0"/>
              </a:spcBef>
              <a:spcAft>
                <a:spcPct val="0"/>
              </a:spcAft>
              <a:defRPr sz="3300">
                <a:solidFill>
                  <a:schemeClr val="tx2"/>
                </a:solidFill>
                <a:latin typeface="Tahoma" pitchFamily="34" charset="0"/>
                <a:cs typeface="Arial" charset="0"/>
              </a:defRPr>
            </a:lvl9pPr>
          </a:lstStyle>
          <a:p>
            <a:pPr defTabSz="914400" eaLnBrk="1" hangingPunct="1">
              <a:defRPr/>
            </a:pPr>
            <a:r>
              <a:rPr lang="en-US" altLang="en-US" sz="4000" kern="0" dirty="0">
                <a:latin typeface="Verdana" pitchFamily="34" charset="0"/>
              </a:rPr>
              <a:t>President’s Report</a:t>
            </a:r>
          </a:p>
          <a:p>
            <a:pPr defTabSz="914400" eaLnBrk="1" hangingPunct="1">
              <a:defRPr/>
            </a:pPr>
            <a:r>
              <a:rPr lang="en-US" altLang="en-US" sz="2800" kern="0" dirty="0">
                <a:latin typeface="Verdana" pitchFamily="34" charset="0"/>
              </a:rPr>
              <a:t>Misty Hughes-Newman</a:t>
            </a:r>
            <a:endParaRPr lang="en-US" altLang="en-US" sz="1800" kern="0" dirty="0">
              <a:latin typeface="Verdana" pitchFamily="34" charset="0"/>
            </a:endParaRPr>
          </a:p>
        </p:txBody>
      </p:sp>
    </p:spTree>
    <p:extLst>
      <p:ext uri="{BB962C8B-B14F-4D97-AF65-F5344CB8AC3E}">
        <p14:creationId xmlns:p14="http://schemas.microsoft.com/office/powerpoint/2010/main" val="33312986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1257300" y="2151595"/>
            <a:ext cx="6883810" cy="4270307"/>
          </a:xfrm>
        </p:spPr>
        <p:txBody>
          <a:bodyPr/>
          <a:lstStyle/>
          <a:p>
            <a:pPr eaLnBrk="1" hangingPunct="1">
              <a:spcBef>
                <a:spcPts val="2400"/>
              </a:spcBef>
            </a:pPr>
            <a:r>
              <a:rPr lang="en-CA" altLang="en-US" dirty="0"/>
              <a:t>Auditors: ONBusiness Chartered Professional Accountants Inc.</a:t>
            </a:r>
          </a:p>
          <a:p>
            <a:pPr eaLnBrk="1" hangingPunct="1">
              <a:spcBef>
                <a:spcPts val="2400"/>
              </a:spcBef>
            </a:pPr>
            <a:r>
              <a:rPr lang="en-CA" dirty="0"/>
              <a:t>Budget reviewed and approved by the Board.</a:t>
            </a:r>
          </a:p>
          <a:p>
            <a:pPr eaLnBrk="1" hangingPunct="1">
              <a:spcBef>
                <a:spcPts val="2400"/>
              </a:spcBef>
            </a:pPr>
            <a:r>
              <a:rPr lang="en-CA" dirty="0"/>
              <a:t>The Board reviews our income and expenditures at least six times a year.</a:t>
            </a:r>
          </a:p>
          <a:p>
            <a:pPr eaLnBrk="1" hangingPunct="1">
              <a:spcBef>
                <a:spcPts val="2400"/>
              </a:spcBef>
            </a:pPr>
            <a:r>
              <a:rPr lang="en-CA" altLang="en-US" dirty="0"/>
              <a:t>Audited Financial Statement is available to member</a:t>
            </a:r>
            <a:r>
              <a:rPr lang="en-US" altLang="en-US" dirty="0"/>
              <a:t>s.</a:t>
            </a:r>
            <a:endParaRPr lang="en-CA" altLang="en-US" dirty="0"/>
          </a:p>
          <a:p>
            <a:pPr eaLnBrk="1" hangingPunct="1">
              <a:spcBef>
                <a:spcPts val="2400"/>
              </a:spcBef>
            </a:pPr>
            <a:endParaRPr lang="en-CA" altLang="en-US" dirty="0"/>
          </a:p>
        </p:txBody>
      </p:sp>
      <p:sp>
        <p:nvSpPr>
          <p:cNvPr id="6" name="Rectangle 2"/>
          <p:cNvSpPr>
            <a:spLocks noGrp="1" noChangeArrowheads="1"/>
          </p:cNvSpPr>
          <p:nvPr>
            <p:ph type="title"/>
          </p:nvPr>
        </p:nvSpPr>
        <p:spPr>
          <a:xfrm>
            <a:off x="1257300" y="214313"/>
            <a:ext cx="7432675" cy="1462087"/>
          </a:xfrm>
        </p:spPr>
        <p:txBody>
          <a:bodyPr/>
          <a:lstStyle/>
          <a:p>
            <a:pPr eaLnBrk="1" hangingPunct="1"/>
            <a:r>
              <a:rPr lang="en-US" altLang="en-US" sz="4000" dirty="0">
                <a:latin typeface="Verdana" pitchFamily="34" charset="0"/>
              </a:rPr>
              <a:t>Financial Report</a:t>
            </a:r>
            <a:br>
              <a:rPr lang="en-US" altLang="en-US" sz="4000" dirty="0">
                <a:latin typeface="Verdana" pitchFamily="34" charset="0"/>
              </a:rPr>
            </a:br>
            <a:r>
              <a:rPr lang="en-US" altLang="en-US" sz="2800" dirty="0">
                <a:latin typeface="Verdana" pitchFamily="34" charset="0"/>
              </a:rPr>
              <a:t>Bob Linsdell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865788" y="2093098"/>
            <a:ext cx="7660374" cy="4535488"/>
          </a:xfrm>
        </p:spPr>
        <p:txBody>
          <a:bodyPr/>
          <a:lstStyle/>
          <a:p>
            <a:pPr eaLnBrk="1" hangingPunct="1">
              <a:spcBef>
                <a:spcPct val="75000"/>
              </a:spcBef>
              <a:spcAft>
                <a:spcPts val="600"/>
              </a:spcAft>
            </a:pPr>
            <a:r>
              <a:rPr lang="en-CA" altLang="en-US" dirty="0"/>
              <a:t>Income</a:t>
            </a:r>
          </a:p>
          <a:p>
            <a:pPr lvl="2" eaLnBrk="1" hangingPunct="1">
              <a:spcBef>
                <a:spcPts val="600"/>
              </a:spcBef>
              <a:buClr>
                <a:srgbClr val="FF0000"/>
              </a:buClr>
              <a:buSzPct val="60000"/>
            </a:pPr>
            <a:r>
              <a:rPr lang="en-CA" altLang="en-US" sz="2100" dirty="0"/>
              <a:t> Membership Dues*</a:t>
            </a:r>
            <a:r>
              <a:rPr lang="en-CA" altLang="en-US" sz="2000" b="1" dirty="0">
                <a:latin typeface="Courier New" panose="02070309020205020404" pitchFamily="49" charset="0"/>
                <a:cs typeface="Courier New" panose="02070309020205020404" pitchFamily="49" charset="0"/>
              </a:rPr>
              <a:t>			$ 1,038,614</a:t>
            </a:r>
          </a:p>
          <a:p>
            <a:pPr lvl="2" eaLnBrk="1" hangingPunct="1">
              <a:spcBef>
                <a:spcPts val="600"/>
              </a:spcBef>
              <a:buClr>
                <a:srgbClr val="FF0000"/>
              </a:buClr>
              <a:buSzPct val="60000"/>
            </a:pPr>
            <a:r>
              <a:rPr lang="en-CA" altLang="en-US" sz="2100" dirty="0"/>
              <a:t> Investment Income</a:t>
            </a:r>
            <a:r>
              <a:rPr lang="en-CA" altLang="en-US" sz="2000" b="1" dirty="0">
                <a:latin typeface="Courier New" panose="02070309020205020404" pitchFamily="49" charset="0"/>
                <a:cs typeface="Courier New" panose="02070309020205020404" pitchFamily="49" charset="0"/>
              </a:rPr>
              <a:t>			$    64,297</a:t>
            </a:r>
          </a:p>
          <a:p>
            <a:pPr lvl="2" eaLnBrk="1" hangingPunct="1">
              <a:spcBef>
                <a:spcPts val="600"/>
              </a:spcBef>
              <a:buClr>
                <a:srgbClr val="FF0000"/>
              </a:buClr>
              <a:buSzPct val="60000"/>
            </a:pPr>
            <a:r>
              <a:rPr lang="en-CA" altLang="en-US" sz="2100" dirty="0"/>
              <a:t> Contractor Dues</a:t>
            </a:r>
            <a:r>
              <a:rPr lang="en-CA" altLang="en-US" sz="2000" b="1" dirty="0">
                <a:latin typeface="Courier New" panose="02070309020205020404" pitchFamily="49" charset="0"/>
                <a:cs typeface="Courier New" panose="02070309020205020404" pitchFamily="49" charset="0"/>
              </a:rPr>
              <a:t>			$    30,865</a:t>
            </a:r>
          </a:p>
          <a:p>
            <a:pPr lvl="2" eaLnBrk="1" hangingPunct="1">
              <a:spcBef>
                <a:spcPts val="600"/>
              </a:spcBef>
              <a:buClr>
                <a:srgbClr val="FF0000"/>
              </a:buClr>
              <a:buSzPct val="60000"/>
            </a:pPr>
            <a:r>
              <a:rPr lang="en-CA" altLang="en-US" sz="2100" dirty="0"/>
              <a:t> IFPTE office contribution</a:t>
            </a:r>
            <a:r>
              <a:rPr lang="en-CA" altLang="en-US" sz="2000" b="1" dirty="0">
                <a:latin typeface="Courier New" panose="02070309020205020404" pitchFamily="49" charset="0"/>
                <a:cs typeface="Courier New" panose="02070309020205020404" pitchFamily="49" charset="0"/>
              </a:rPr>
              <a:t>		$     3,200</a:t>
            </a:r>
          </a:p>
          <a:p>
            <a:pPr marL="685800" lvl="2" indent="0" eaLnBrk="1" hangingPunct="1">
              <a:spcBef>
                <a:spcPts val="600"/>
              </a:spcBef>
              <a:buClr>
                <a:srgbClr val="FF0000"/>
              </a:buClr>
              <a:buSzPct val="60000"/>
              <a:buNone/>
            </a:pPr>
            <a:r>
              <a:rPr lang="en-CA" altLang="en-US" sz="2000" b="1" dirty="0">
                <a:latin typeface="Courier New" panose="02070309020205020404" pitchFamily="49" charset="0"/>
                <a:cs typeface="Courier New" panose="02070309020205020404" pitchFamily="49" charset="0"/>
              </a:rPr>
              <a:t>						-----------</a:t>
            </a:r>
            <a:br>
              <a:rPr lang="en-CA" altLang="en-US" sz="2000" b="1" dirty="0">
                <a:latin typeface="Courier New" panose="02070309020205020404" pitchFamily="49" charset="0"/>
                <a:cs typeface="Courier New" panose="02070309020205020404" pitchFamily="49" charset="0"/>
              </a:rPr>
            </a:br>
            <a:r>
              <a:rPr lang="en-CA" altLang="en-US" sz="2000" b="1" dirty="0">
                <a:latin typeface="Courier New" panose="02070309020205020404" pitchFamily="49" charset="0"/>
                <a:cs typeface="Courier New" panose="02070309020205020404" pitchFamily="49" charset="0"/>
              </a:rPr>
              <a:t>						$ 1,136,976</a:t>
            </a:r>
          </a:p>
          <a:p>
            <a:pPr marL="0" indent="0" eaLnBrk="1" hangingPunct="1">
              <a:spcBef>
                <a:spcPts val="2400"/>
              </a:spcBef>
              <a:buNone/>
            </a:pPr>
            <a:endParaRPr lang="en-CA" sz="1800" dirty="0"/>
          </a:p>
          <a:p>
            <a:pPr marL="0" indent="0" eaLnBrk="1" hangingPunct="1">
              <a:spcBef>
                <a:spcPts val="2400"/>
              </a:spcBef>
              <a:buNone/>
            </a:pPr>
            <a:r>
              <a:rPr lang="en-CA" sz="1800" dirty="0"/>
              <a:t>*As a percentage of pay, TEAM dues are</a:t>
            </a:r>
            <a:br>
              <a:rPr lang="en-CA" sz="1800" dirty="0"/>
            </a:br>
            <a:r>
              <a:rPr lang="en-CA" sz="1800" dirty="0"/>
              <a:t>  the lowest amongst the unions in Bell MTS.</a:t>
            </a:r>
          </a:p>
          <a:p>
            <a:pPr marL="0" indent="0" eaLnBrk="1" hangingPunct="1">
              <a:spcBef>
                <a:spcPts val="3000"/>
              </a:spcBef>
              <a:buNone/>
            </a:pPr>
            <a:endParaRPr lang="en-CA" sz="2000" dirty="0"/>
          </a:p>
          <a:p>
            <a:pPr lvl="2" eaLnBrk="1" hangingPunct="1">
              <a:spcBef>
                <a:spcPts val="500"/>
              </a:spcBef>
              <a:buSzPct val="60000"/>
            </a:pPr>
            <a:endParaRPr lang="en-CA" altLang="en-US" sz="2000" dirty="0">
              <a:latin typeface="Courier New" panose="02070309020205020404" pitchFamily="49" charset="0"/>
              <a:cs typeface="Courier New" panose="02070309020205020404" pitchFamily="49" charset="0"/>
            </a:endParaRPr>
          </a:p>
        </p:txBody>
      </p:sp>
      <p:sp>
        <p:nvSpPr>
          <p:cNvPr id="4" name="Rectangle 2"/>
          <p:cNvSpPr>
            <a:spLocks noGrp="1" noChangeArrowheads="1"/>
          </p:cNvSpPr>
          <p:nvPr>
            <p:ph type="title" idx="4294967295"/>
          </p:nvPr>
        </p:nvSpPr>
        <p:spPr>
          <a:xfrm>
            <a:off x="1257300" y="214313"/>
            <a:ext cx="7432675" cy="1462087"/>
          </a:xfrm>
        </p:spPr>
        <p:txBody>
          <a:bodyPr/>
          <a:lstStyle/>
          <a:p>
            <a:pPr eaLnBrk="1" hangingPunct="1"/>
            <a:r>
              <a:rPr lang="en-US" altLang="en-US" sz="4000" dirty="0">
                <a:latin typeface="Verdana" pitchFamily="34" charset="0"/>
              </a:rPr>
              <a:t>Financial Report</a:t>
            </a:r>
            <a:br>
              <a:rPr lang="en-US" altLang="en-US" sz="4000" dirty="0">
                <a:latin typeface="Verdana" pitchFamily="34" charset="0"/>
              </a:rPr>
            </a:br>
            <a:r>
              <a:rPr lang="en-US" altLang="en-US" sz="2800" dirty="0">
                <a:latin typeface="Verdana" pitchFamily="34" charset="0"/>
              </a:rPr>
              <a:t>Bob Linsdell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878145" y="1989439"/>
            <a:ext cx="7689850" cy="4695566"/>
          </a:xfrm>
        </p:spPr>
        <p:txBody>
          <a:bodyPr/>
          <a:lstStyle/>
          <a:p>
            <a:pPr eaLnBrk="1" hangingPunct="1">
              <a:spcBef>
                <a:spcPts val="2400"/>
              </a:spcBef>
              <a:spcAft>
                <a:spcPts val="600"/>
              </a:spcAft>
            </a:pPr>
            <a:r>
              <a:rPr lang="en-CA" altLang="en-US" dirty="0"/>
              <a:t>Expenses</a:t>
            </a:r>
          </a:p>
          <a:p>
            <a:pPr lvl="2" eaLnBrk="1" hangingPunct="1">
              <a:spcBef>
                <a:spcPts val="600"/>
              </a:spcBef>
              <a:buClr>
                <a:srgbClr val="FF0000"/>
              </a:buClr>
              <a:buSzPct val="60000"/>
            </a:pPr>
            <a:r>
              <a:rPr lang="en-CA" altLang="en-US" sz="2100" dirty="0"/>
              <a:t> Salaries, wages &amp; benefits</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371,049</a:t>
            </a:r>
          </a:p>
          <a:p>
            <a:pPr lvl="2" eaLnBrk="1" hangingPunct="1">
              <a:spcBef>
                <a:spcPts val="600"/>
              </a:spcBef>
              <a:buClr>
                <a:srgbClr val="FF0000"/>
              </a:buClr>
              <a:buSzPct val="60000"/>
            </a:pPr>
            <a:r>
              <a:rPr lang="en-CA" altLang="en-US" sz="2100" dirty="0"/>
              <a:t> Legal and arbitrations	</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320,746</a:t>
            </a:r>
          </a:p>
          <a:p>
            <a:pPr lvl="2" eaLnBrk="1" hangingPunct="1">
              <a:spcBef>
                <a:spcPts val="600"/>
              </a:spcBef>
              <a:buClr>
                <a:srgbClr val="FF0000"/>
              </a:buClr>
              <a:buSzPct val="60000"/>
            </a:pPr>
            <a:r>
              <a:rPr lang="en-CA" altLang="en-US" sz="2100" dirty="0"/>
              <a:t> IFPTE, MFL &amp; WLC memberships</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106,845</a:t>
            </a:r>
          </a:p>
          <a:p>
            <a:pPr lvl="2" eaLnBrk="1" hangingPunct="1">
              <a:spcBef>
                <a:spcPts val="600"/>
              </a:spcBef>
              <a:buClr>
                <a:srgbClr val="FF0000"/>
              </a:buClr>
              <a:buSzPct val="60000"/>
            </a:pPr>
            <a:r>
              <a:rPr lang="en-CA" altLang="en-US" sz="2100" dirty="0"/>
              <a:t> 2016 negotiations		</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49,187</a:t>
            </a:r>
          </a:p>
          <a:p>
            <a:pPr lvl="2" eaLnBrk="1" hangingPunct="1">
              <a:spcBef>
                <a:spcPts val="600"/>
              </a:spcBef>
              <a:buClr>
                <a:srgbClr val="FF0000"/>
              </a:buClr>
              <a:buSzPct val="60000"/>
            </a:pPr>
            <a:r>
              <a:rPr lang="en-CA" altLang="en-US" sz="2100" dirty="0"/>
              <a:t> Meetings: members, Board &amp; office</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40,213</a:t>
            </a:r>
          </a:p>
          <a:p>
            <a:pPr lvl="2" eaLnBrk="1" hangingPunct="1">
              <a:spcBef>
                <a:spcPts val="600"/>
              </a:spcBef>
              <a:buClr>
                <a:srgbClr val="FF0000"/>
              </a:buClr>
              <a:buSzPct val="60000"/>
            </a:pPr>
            <a:r>
              <a:rPr lang="en-CA" altLang="en-US" sz="2100" dirty="0"/>
              <a:t> Office lease</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34,811</a:t>
            </a:r>
          </a:p>
          <a:p>
            <a:pPr lvl="2" eaLnBrk="1" hangingPunct="1">
              <a:spcBef>
                <a:spcPts val="600"/>
              </a:spcBef>
              <a:buClr>
                <a:srgbClr val="FF0000"/>
              </a:buClr>
              <a:buSzPct val="60000"/>
            </a:pPr>
            <a:r>
              <a:rPr lang="en-CA" altLang="en-US" sz="2100" dirty="0"/>
              <a:t> Seminars, training &amp; conventions</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34,378</a:t>
            </a:r>
          </a:p>
          <a:p>
            <a:pPr lvl="2" eaLnBrk="1" hangingPunct="1">
              <a:spcBef>
                <a:spcPts val="600"/>
              </a:spcBef>
              <a:buClr>
                <a:srgbClr val="FF0000"/>
              </a:buClr>
              <a:buSzPct val="60000"/>
            </a:pPr>
            <a:r>
              <a:rPr lang="en-CA" altLang="en-US" sz="2100" b="1" dirty="0">
                <a:cs typeface="Courier New" panose="02070309020205020404" pitchFamily="49" charset="0"/>
              </a:rPr>
              <a:t> </a:t>
            </a:r>
            <a:r>
              <a:rPr lang="en-CA" altLang="en-US" sz="2100" dirty="0"/>
              <a:t>All other expenses</a:t>
            </a:r>
            <a:r>
              <a:rPr lang="en-CA" altLang="en-US" sz="2100" b="1" dirty="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73,308</a:t>
            </a:r>
            <a:br>
              <a:rPr lang="en-CA" altLang="en-US" sz="2000" b="1" dirty="0">
                <a:latin typeface="Courier New" panose="02070309020205020404" pitchFamily="49" charset="0"/>
                <a:cs typeface="Courier New" panose="02070309020205020404" pitchFamily="49" charset="0"/>
              </a:rPr>
            </a:br>
            <a:r>
              <a:rPr lang="en-CA" altLang="en-US" sz="2000" b="1" dirty="0">
                <a:latin typeface="Courier New" panose="02070309020205020404" pitchFamily="49" charset="0"/>
                <a:cs typeface="Courier New" panose="02070309020205020404" pitchFamily="49" charset="0"/>
              </a:rPr>
              <a:t>						-----------</a:t>
            </a:r>
            <a:br>
              <a:rPr lang="en-CA" altLang="en-US" sz="2000" b="1" dirty="0">
                <a:latin typeface="Courier New" panose="02070309020205020404" pitchFamily="49" charset="0"/>
                <a:cs typeface="Courier New" panose="02070309020205020404" pitchFamily="49" charset="0"/>
              </a:rPr>
            </a:br>
            <a:r>
              <a:rPr lang="en-CA" altLang="en-US" sz="2000" b="1" dirty="0">
                <a:latin typeface="Courier New" panose="02070309020205020404" pitchFamily="49" charset="0"/>
                <a:cs typeface="Courier New" panose="02070309020205020404" pitchFamily="49" charset="0"/>
              </a:rPr>
              <a:t>						$ 1,030,537</a:t>
            </a:r>
            <a:endParaRPr lang="en-CA" altLang="en-US" sz="2200" dirty="0"/>
          </a:p>
          <a:p>
            <a:pPr marL="0" indent="0" eaLnBrk="1" hangingPunct="1">
              <a:spcBef>
                <a:spcPts val="600"/>
              </a:spcBef>
              <a:buNone/>
            </a:pPr>
            <a:endParaRPr lang="en-CA" sz="1800" dirty="0"/>
          </a:p>
        </p:txBody>
      </p:sp>
      <p:sp>
        <p:nvSpPr>
          <p:cNvPr id="4" name="Rectangle 2"/>
          <p:cNvSpPr>
            <a:spLocks noGrp="1" noChangeArrowheads="1"/>
          </p:cNvSpPr>
          <p:nvPr>
            <p:ph type="title" idx="4294967295"/>
          </p:nvPr>
        </p:nvSpPr>
        <p:spPr>
          <a:xfrm>
            <a:off x="1257300" y="214313"/>
            <a:ext cx="7432675" cy="1462087"/>
          </a:xfrm>
        </p:spPr>
        <p:txBody>
          <a:bodyPr/>
          <a:lstStyle/>
          <a:p>
            <a:pPr eaLnBrk="1" hangingPunct="1"/>
            <a:r>
              <a:rPr lang="en-US" altLang="en-US" sz="4000" dirty="0">
                <a:latin typeface="Verdana" pitchFamily="34" charset="0"/>
              </a:rPr>
              <a:t>Financial Report</a:t>
            </a:r>
            <a:br>
              <a:rPr lang="en-US" altLang="en-US" sz="4000" dirty="0">
                <a:latin typeface="Verdana" pitchFamily="34" charset="0"/>
              </a:rPr>
            </a:br>
            <a:r>
              <a:rPr lang="en-US" altLang="en-US" sz="2800" dirty="0">
                <a:latin typeface="Verdana" pitchFamily="34" charset="0"/>
              </a:rPr>
              <a:t>Bob Linsdell</a:t>
            </a:r>
          </a:p>
        </p:txBody>
      </p:sp>
    </p:spTree>
    <p:extLst>
      <p:ext uri="{BB962C8B-B14F-4D97-AF65-F5344CB8AC3E}">
        <p14:creationId xmlns:p14="http://schemas.microsoft.com/office/powerpoint/2010/main" val="175455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4294967295"/>
          </p:nvPr>
        </p:nvSpPr>
        <p:spPr>
          <a:xfrm>
            <a:off x="1044536" y="2023671"/>
            <a:ext cx="7645439" cy="4631961"/>
          </a:xfrm>
        </p:spPr>
        <p:txBody>
          <a:bodyPr/>
          <a:lstStyle/>
          <a:p>
            <a:pPr eaLnBrk="1" hangingPunct="1">
              <a:spcBef>
                <a:spcPct val="30000"/>
              </a:spcBef>
            </a:pPr>
            <a:r>
              <a:rPr lang="en-CA" altLang="en-US" dirty="0"/>
              <a:t>Balance at December 31</a:t>
            </a:r>
            <a:r>
              <a:rPr lang="en-CA" altLang="en-US" baseline="30000" dirty="0"/>
              <a:t>st</a:t>
            </a:r>
            <a:r>
              <a:rPr lang="en-CA" altLang="en-US" dirty="0"/>
              <a:t>, 2016</a:t>
            </a:r>
          </a:p>
          <a:p>
            <a:pPr lvl="2" eaLnBrk="1" hangingPunct="1">
              <a:spcBef>
                <a:spcPts val="600"/>
              </a:spcBef>
              <a:buClr>
                <a:srgbClr val="FF0000"/>
              </a:buClr>
              <a:buSzPct val="60000"/>
            </a:pPr>
            <a:r>
              <a:rPr lang="en-CA" altLang="en-US" sz="2100" dirty="0"/>
              <a:t> General Fund</a:t>
            </a:r>
            <a:r>
              <a:rPr lang="en-CA" altLang="en-US" sz="2000" b="1" dirty="0">
                <a:latin typeface="Courier New" panose="02070309020205020404" pitchFamily="49" charset="0"/>
                <a:cs typeface="Courier New" panose="02070309020205020404" pitchFamily="49" charset="0"/>
              </a:rPr>
              <a:t>			   	$ 1,625,655</a:t>
            </a:r>
          </a:p>
          <a:p>
            <a:pPr lvl="2" eaLnBrk="1" hangingPunct="1">
              <a:spcBef>
                <a:spcPts val="600"/>
              </a:spcBef>
              <a:buClr>
                <a:srgbClr val="FF0000"/>
              </a:buClr>
              <a:buSzPct val="60000"/>
            </a:pPr>
            <a:r>
              <a:rPr lang="en-CA" altLang="en-US" sz="2100" dirty="0"/>
              <a:t> Defence Fund</a:t>
            </a:r>
            <a:r>
              <a:rPr lang="en-CA" altLang="en-US" sz="2000" b="1" dirty="0">
                <a:latin typeface="Courier New" panose="02070309020205020404" pitchFamily="49" charset="0"/>
                <a:cs typeface="Courier New" panose="02070309020205020404" pitchFamily="49" charset="0"/>
              </a:rPr>
              <a:t>			   	$ 1,732,036</a:t>
            </a:r>
          </a:p>
          <a:p>
            <a:pPr lvl="2" eaLnBrk="1" hangingPunct="1">
              <a:spcBef>
                <a:spcPts val="600"/>
              </a:spcBef>
              <a:buClr>
                <a:srgbClr val="FF0000"/>
              </a:buClr>
              <a:buSzPct val="60000"/>
            </a:pPr>
            <a:r>
              <a:rPr lang="en-CA" altLang="en-US" sz="2100" dirty="0"/>
              <a:t> 7,027 MTS shares @ $37.96</a:t>
            </a:r>
            <a:r>
              <a:rPr lang="en-CA" altLang="en-US" sz="2000" b="1" dirty="0">
                <a:latin typeface="Courier New" panose="02070309020205020404" pitchFamily="49" charset="0"/>
                <a:cs typeface="Courier New" panose="02070309020205020404" pitchFamily="49" charset="0"/>
              </a:rPr>
              <a:t>	   	$   266,745</a:t>
            </a:r>
          </a:p>
          <a:p>
            <a:pPr lvl="2" eaLnBrk="1" hangingPunct="1">
              <a:spcBef>
                <a:spcPts val="600"/>
              </a:spcBef>
              <a:buClr>
                <a:srgbClr val="FF0000"/>
              </a:buClr>
              <a:buSzPct val="60000"/>
            </a:pPr>
            <a:r>
              <a:rPr lang="en-CA" altLang="en-US" sz="2100" dirty="0"/>
              <a:t> Other stock investments</a:t>
            </a:r>
            <a:r>
              <a:rPr lang="en-CA" altLang="en-US" sz="2000" b="1" dirty="0">
                <a:latin typeface="Courier New" panose="02070309020205020404" pitchFamily="49" charset="0"/>
                <a:cs typeface="Courier New" panose="02070309020205020404" pitchFamily="49" charset="0"/>
              </a:rPr>
              <a:t>	   	$    68,804</a:t>
            </a:r>
          </a:p>
          <a:p>
            <a:pPr marL="685800" lvl="2" indent="0" eaLnBrk="1" hangingPunct="1">
              <a:spcBef>
                <a:spcPts val="600"/>
              </a:spcBef>
              <a:buClr>
                <a:srgbClr val="FF0000"/>
              </a:buClr>
              <a:buSzPct val="60000"/>
              <a:buNone/>
            </a:pPr>
            <a:r>
              <a:rPr lang="en-CA" altLang="en-US" b="1" dirty="0">
                <a:latin typeface="Courier New" panose="02070309020205020404" pitchFamily="49" charset="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a:t>
            </a:r>
            <a:br>
              <a:rPr lang="en-CA" altLang="en-US" b="1" dirty="0">
                <a:latin typeface="Courier New" panose="02070309020205020404" pitchFamily="49" charset="0"/>
                <a:cs typeface="Courier New" panose="02070309020205020404" pitchFamily="49" charset="0"/>
              </a:rPr>
            </a:br>
            <a:r>
              <a:rPr lang="en-CA" altLang="en-US" b="1" dirty="0">
                <a:latin typeface="Courier New" panose="02070309020205020404" pitchFamily="49" charset="0"/>
                <a:cs typeface="Courier New" panose="02070309020205020404" pitchFamily="49" charset="0"/>
              </a:rPr>
              <a:t>						</a:t>
            </a:r>
            <a:r>
              <a:rPr lang="en-CA" altLang="en-US" sz="2000" b="1" dirty="0">
                <a:latin typeface="Courier New" panose="02070309020205020404" pitchFamily="49" charset="0"/>
                <a:cs typeface="Courier New" panose="02070309020205020404" pitchFamily="49" charset="0"/>
              </a:rPr>
              <a:t>$ 3,693,240</a:t>
            </a:r>
          </a:p>
          <a:p>
            <a:pPr eaLnBrk="1" hangingPunct="1">
              <a:spcBef>
                <a:spcPts val="2400"/>
              </a:spcBef>
            </a:pPr>
            <a:r>
              <a:rPr lang="en-CA" dirty="0"/>
              <a:t>Overall balance up by $166,000 over 2015.</a:t>
            </a:r>
          </a:p>
          <a:p>
            <a:pPr eaLnBrk="1" hangingPunct="1">
              <a:spcBef>
                <a:spcPts val="1200"/>
              </a:spcBef>
            </a:pPr>
            <a:r>
              <a:rPr lang="en-CA" dirty="0"/>
              <a:t>Office staffing down from 4 in 2016 to 3 today.</a:t>
            </a:r>
          </a:p>
          <a:p>
            <a:pPr eaLnBrk="1" hangingPunct="1">
              <a:spcBef>
                <a:spcPts val="1200"/>
              </a:spcBef>
            </a:pPr>
            <a:r>
              <a:rPr lang="en-CA" altLang="en-US" dirty="0">
                <a:cs typeface="Courier New" panose="02070309020205020404" pitchFamily="49" charset="0"/>
              </a:rPr>
              <a:t>Expect to end 2017 with similar balance to 2016.</a:t>
            </a:r>
            <a:endParaRPr lang="en-CA" altLang="en-US" sz="2500" dirty="0"/>
          </a:p>
        </p:txBody>
      </p:sp>
      <p:sp>
        <p:nvSpPr>
          <p:cNvPr id="4" name="Rectangle 2"/>
          <p:cNvSpPr>
            <a:spLocks noGrp="1" noChangeArrowheads="1"/>
          </p:cNvSpPr>
          <p:nvPr>
            <p:ph type="title" idx="4294967295"/>
          </p:nvPr>
        </p:nvSpPr>
        <p:spPr>
          <a:xfrm>
            <a:off x="1257300" y="214313"/>
            <a:ext cx="7432675" cy="1462087"/>
          </a:xfrm>
        </p:spPr>
        <p:txBody>
          <a:bodyPr/>
          <a:lstStyle/>
          <a:p>
            <a:pPr eaLnBrk="1" hangingPunct="1"/>
            <a:r>
              <a:rPr lang="en-US" altLang="en-US" sz="4000" dirty="0">
                <a:latin typeface="Verdana" pitchFamily="34" charset="0"/>
              </a:rPr>
              <a:t>Financial Report</a:t>
            </a:r>
            <a:br>
              <a:rPr lang="en-US" altLang="en-US" sz="4000" dirty="0">
                <a:latin typeface="Verdana" pitchFamily="34" charset="0"/>
              </a:rPr>
            </a:br>
            <a:r>
              <a:rPr lang="en-US" altLang="en-US" sz="2800" dirty="0">
                <a:latin typeface="Verdana" pitchFamily="34" charset="0"/>
              </a:rPr>
              <a:t>Bob Linsdell</a:t>
            </a:r>
          </a:p>
        </p:txBody>
      </p:sp>
    </p:spTree>
    <p:extLst>
      <p:ext uri="{BB962C8B-B14F-4D97-AF65-F5344CB8AC3E}">
        <p14:creationId xmlns:p14="http://schemas.microsoft.com/office/powerpoint/2010/main" val="267479274"/>
      </p:ext>
    </p:extLst>
  </p:cSld>
  <p:clrMapOvr>
    <a:masterClrMapping/>
  </p:clrMapOvr>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folHlink"/>
          </a:buClr>
          <a:buSzPct val="100000"/>
          <a:buFont typeface="Wingdings" pitchFamily="2" charset="2"/>
          <a:buChar char="•"/>
          <a:tabLst/>
          <a:defRPr kumimoji="0" lang="en-US" sz="1800" b="0" i="0" u="none" strike="noStrike" cap="none" normalizeH="0" baseline="0" smtClean="0">
            <a:ln>
              <a:noFill/>
            </a:ln>
            <a:solidFill>
              <a:schemeClr val="tx1"/>
            </a:solidFill>
            <a:effectLst/>
            <a:latin typeface="Tahoma" pitchFamily="34"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folHlink"/>
          </a:buClr>
          <a:buSzPct val="100000"/>
          <a:buFont typeface="Wingdings" pitchFamily="2" charset="2"/>
          <a:buChar char="•"/>
          <a:tabLst/>
          <a:defRPr kumimoji="0" lang="en-US" sz="1800" b="0" i="0" u="none" strike="noStrike" cap="none" normalizeH="0" baseline="0" smtClean="0">
            <a:ln>
              <a:noFill/>
            </a:ln>
            <a:solidFill>
              <a:schemeClr val="tx1"/>
            </a:solidFill>
            <a:effectLst/>
            <a:latin typeface="Tahoma" pitchFamily="34" charset="0"/>
            <a:cs typeface="Arial"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4577</TotalTime>
  <Words>817</Words>
  <Application>Microsoft Office PowerPoint</Application>
  <PresentationFormat>On-screen Show (4:3)</PresentationFormat>
  <Paragraphs>226</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Courier New</vt:lpstr>
      <vt:lpstr>Tahoma</vt:lpstr>
      <vt:lpstr>Verdana</vt:lpstr>
      <vt:lpstr>Wingdings</vt:lpstr>
      <vt:lpstr>Blends</vt:lpstr>
      <vt:lpstr>TEAM-IFPTE Local 161 2017 General Meetings </vt:lpstr>
      <vt:lpstr>Agenda</vt:lpstr>
      <vt:lpstr>PowerPoint Presentation</vt:lpstr>
      <vt:lpstr>PowerPoint Presentation</vt:lpstr>
      <vt:lpstr>PowerPoint Presentation</vt:lpstr>
      <vt:lpstr>Financial Report Bob Linsdell</vt:lpstr>
      <vt:lpstr>Financial Report Bob Linsdell</vt:lpstr>
      <vt:lpstr>Financial Report Bob Linsdell</vt:lpstr>
      <vt:lpstr>Financial Report Bob Linsdell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TEAM-IFPTE Local 161 Annual General Meeting</dc:title>
  <dc:creator>Erin Spencer</dc:creator>
  <cp:lastModifiedBy>Bob</cp:lastModifiedBy>
  <cp:revision>457</cp:revision>
  <cp:lastPrinted>2017-10-30T15:39:07Z</cp:lastPrinted>
  <dcterms:created xsi:type="dcterms:W3CDTF">2015-11-02T15:20:14Z</dcterms:created>
  <dcterms:modified xsi:type="dcterms:W3CDTF">2017-11-16T22:37:24Z</dcterms:modified>
</cp:coreProperties>
</file>