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12" autoAdjust="0"/>
  </p:normalViewPr>
  <p:slideViewPr>
    <p:cSldViewPr>
      <p:cViewPr varScale="1">
        <p:scale>
          <a:sx n="116" d="100"/>
          <a:sy n="116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2017-02-16%20Summary%20Final%20Survey%20Results%20(425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2017-02-16%20Summary%20Final%20Survey%20Results%20(425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90000"/>
                <a:lumOff val="10000"/>
              </a:schemeClr>
            </a:solidFill>
            <a:ln>
              <a:noFill/>
            </a:ln>
            <a:effectLst/>
          </c:spPr>
          <c:invertIfNegative val="0"/>
          <c:cat>
            <c:strRef>
              <c:f>'All Concerns'!$A$2:$A$14</c:f>
              <c:strCache>
                <c:ptCount val="13"/>
                <c:pt idx="0">
                  <c:v>Job Security</c:v>
                </c:pt>
                <c:pt idx="1">
                  <c:v>Excessive Workload</c:v>
                </c:pt>
                <c:pt idx="2">
                  <c:v>Role Confusion/Overlap</c:v>
                </c:pt>
                <c:pt idx="3">
                  <c:v>Outsourcing</c:v>
                </c:pt>
                <c:pt idx="4">
                  <c:v>Career Development Opportunities</c:v>
                </c:pt>
                <c:pt idx="5">
                  <c:v>High Stress Level</c:v>
                </c:pt>
                <c:pt idx="6">
                  <c:v>Job Rating</c:v>
                </c:pt>
                <c:pt idx="7">
                  <c:v>Training</c:v>
                </c:pt>
                <c:pt idx="8">
                  <c:v>Other</c:v>
                </c:pt>
                <c:pt idx="9">
                  <c:v>Contractors</c:v>
                </c:pt>
                <c:pt idx="10">
                  <c:v>Workplace Culture</c:v>
                </c:pt>
                <c:pt idx="11">
                  <c:v>Unpaid Work</c:v>
                </c:pt>
                <c:pt idx="12">
                  <c:v>Posting Process</c:v>
                </c:pt>
              </c:strCache>
            </c:strRef>
          </c:cat>
          <c:val>
            <c:numRef>
              <c:f>'All Concerns'!$B$2:$B$14</c:f>
              <c:numCache>
                <c:formatCode>0%</c:formatCode>
                <c:ptCount val="13"/>
                <c:pt idx="0">
                  <c:v>0.83058823529411763</c:v>
                </c:pt>
                <c:pt idx="1">
                  <c:v>0.45176470588235301</c:v>
                </c:pt>
                <c:pt idx="2">
                  <c:v>0.39058823529411774</c:v>
                </c:pt>
                <c:pt idx="3">
                  <c:v>0.35529411764705882</c:v>
                </c:pt>
                <c:pt idx="4">
                  <c:v>0.35294117647058826</c:v>
                </c:pt>
                <c:pt idx="5">
                  <c:v>0.32000000000000006</c:v>
                </c:pt>
                <c:pt idx="6">
                  <c:v>0.26588235294117646</c:v>
                </c:pt>
                <c:pt idx="7">
                  <c:v>0.21882352941176469</c:v>
                </c:pt>
                <c:pt idx="8">
                  <c:v>0.1858823529411765</c:v>
                </c:pt>
                <c:pt idx="9">
                  <c:v>0.18352941176470591</c:v>
                </c:pt>
                <c:pt idx="10">
                  <c:v>0.16470588235294126</c:v>
                </c:pt>
                <c:pt idx="11">
                  <c:v>0.13411764705882354</c:v>
                </c:pt>
                <c:pt idx="12">
                  <c:v>0.13411764705882354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5-4D5C-8766-CAF29367CD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205376"/>
        <c:axId val="43206912"/>
      </c:barChart>
      <c:catAx>
        <c:axId val="43205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70" b="0" i="0" u="none" strike="noStrike" kern="1200" baseline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pPr>
            <a:endParaRPr lang="en-US"/>
          </a:p>
        </c:txPr>
        <c:crossAx val="43206912"/>
        <c:crosses val="autoZero"/>
        <c:auto val="1"/>
        <c:lblAlgn val="ctr"/>
        <c:lblOffset val="100"/>
        <c:noMultiLvlLbl val="0"/>
      </c:catAx>
      <c:valAx>
        <c:axId val="43206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solidFill>
              <a:prstClr val="black">
                <a:lumMod val="65000"/>
                <a:lumOff val="35000"/>
              </a:prst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Calibri" pitchFamily="34" charset="0"/>
                <a:ea typeface="+mn-ea"/>
                <a:cs typeface="+mn-cs"/>
              </a:defRPr>
            </a:pPr>
            <a:endParaRPr lang="en-US"/>
          </a:p>
        </c:txPr>
        <c:crossAx val="43205376"/>
        <c:crosses val="autoZero"/>
        <c:crossBetween val="between"/>
      </c:valAx>
      <c:spPr>
        <a:noFill/>
        <a:ln>
          <a:solidFill>
            <a:schemeClr val="tx1">
              <a:lumMod val="65000"/>
              <a:lumOff val="3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90000"/>
                <a:lumOff val="10000"/>
              </a:schemeClr>
            </a:solidFill>
            <a:ln>
              <a:noFill/>
            </a:ln>
            <a:effectLst/>
          </c:spPr>
          <c:invertIfNegative val="0"/>
          <c:cat>
            <c:strRef>
              <c:f>'Q2'!$A$2:$A$10</c:f>
              <c:strCache>
                <c:ptCount val="9"/>
                <c:pt idx="0">
                  <c:v>Current Role</c:v>
                </c:pt>
                <c:pt idx="1">
                  <c:v>Co-Workers</c:v>
                </c:pt>
                <c:pt idx="2">
                  <c:v>Pay</c:v>
                </c:pt>
                <c:pt idx="3">
                  <c:v>PLD's</c:v>
                </c:pt>
                <c:pt idx="4">
                  <c:v>Vacation Entitlement</c:v>
                </c:pt>
                <c:pt idx="5">
                  <c:v>Flexible Hours of Work</c:v>
                </c:pt>
                <c:pt idx="6">
                  <c:v>Ability to Work Remotely</c:v>
                </c:pt>
                <c:pt idx="7">
                  <c:v>Effective Teamwork</c:v>
                </c:pt>
                <c:pt idx="8">
                  <c:v>Autonomy</c:v>
                </c:pt>
              </c:strCache>
            </c:strRef>
          </c:cat>
          <c:val>
            <c:numRef>
              <c:f>'Q2'!$B$2:$B$10</c:f>
              <c:numCache>
                <c:formatCode>0%</c:formatCode>
                <c:ptCount val="9"/>
                <c:pt idx="0">
                  <c:v>0.19434628975265017</c:v>
                </c:pt>
                <c:pt idx="1">
                  <c:v>0.16254416961130741</c:v>
                </c:pt>
                <c:pt idx="2">
                  <c:v>0.1519434628975265</c:v>
                </c:pt>
                <c:pt idx="3">
                  <c:v>0.14487632508833923</c:v>
                </c:pt>
                <c:pt idx="4">
                  <c:v>0.14134275618374559</c:v>
                </c:pt>
                <c:pt idx="5">
                  <c:v>0.13780918727915195</c:v>
                </c:pt>
                <c:pt idx="6">
                  <c:v>0.12014134275618374</c:v>
                </c:pt>
                <c:pt idx="7">
                  <c:v>0.10247349823321555</c:v>
                </c:pt>
                <c:pt idx="8">
                  <c:v>9.187279151943463E-2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6-4763-B644-1263875F6B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2656512"/>
        <c:axId val="132671360"/>
      </c:barChart>
      <c:catAx>
        <c:axId val="13265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32671360"/>
        <c:crosses val="autoZero"/>
        <c:auto val="1"/>
        <c:lblAlgn val="ctr"/>
        <c:lblOffset val="100"/>
        <c:noMultiLvlLbl val="0"/>
      </c:catAx>
      <c:valAx>
        <c:axId val="13267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65000"/>
                <a:lumOff val="35000"/>
              </a:schemeClr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32656512"/>
        <c:crosses val="autoZero"/>
        <c:crossBetween val="between"/>
      </c:valAx>
      <c:spPr>
        <a:noFill/>
        <a:ln>
          <a:solidFill>
            <a:schemeClr val="tx1">
              <a:lumMod val="65000"/>
              <a:lumOff val="3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Calibri" pitchFamily="34" charset="0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8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08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8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7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4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44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1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6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5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6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0C0BD-49C2-4910-9190-67987B72543C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21DAD-B05E-414B-AE44-1403EE75DE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9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5300" y="304800"/>
            <a:ext cx="8229600" cy="1066800"/>
          </a:xfrm>
        </p:spPr>
        <p:txBody>
          <a:bodyPr>
            <a:normAutofit fontScale="90000"/>
          </a:bodyPr>
          <a:lstStyle/>
          <a:p>
            <a:pPr algn="ctr">
              <a:lnSpc>
                <a:spcPts val="3400"/>
              </a:lnSpc>
            </a:pPr>
            <a:br>
              <a:rPr lang="en-US" dirty="0"/>
            </a:br>
            <a:r>
              <a:rPr 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January 2017 TEAM Survey - Summary Results</a:t>
            </a:r>
            <a:br>
              <a:rPr 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“Concerns”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8500584"/>
              </p:ext>
            </p:extLst>
          </p:nvPr>
        </p:nvGraphicFramePr>
        <p:xfrm>
          <a:off x="228600" y="1295400"/>
          <a:ext cx="8763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>
            <a:normAutofit/>
          </a:bodyPr>
          <a:lstStyle/>
          <a:p>
            <a:pPr algn="ctr">
              <a:lnSpc>
                <a:spcPts val="3400"/>
              </a:lnSpc>
            </a:pP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January 2017 TEAM Survey - Summary Results</a:t>
            </a:r>
            <a:b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Concerns” - Topics in the ‘Other’ category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5625"/>
            <a:ext cx="7524750" cy="4351338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</a:pPr>
            <a:r>
              <a:rPr lang="en-CA" sz="2400" dirty="0"/>
              <a:t> Potential impact of sale to BCE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CA" sz="2400" dirty="0"/>
              <a:t> Workplace culture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CA" sz="2400" dirty="0"/>
              <a:t> Pension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CA" sz="2400" dirty="0"/>
              <a:t> Benefits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CA" sz="2400" dirty="0"/>
              <a:t> VRTIP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CA" sz="2400" dirty="0"/>
              <a:t> Staff shortages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CA" sz="2400" dirty="0"/>
              <a:t> Redeployments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en-CA" sz="2400" dirty="0"/>
              <a:t> Sales bonuses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>
            <a:noAutofit/>
          </a:bodyPr>
          <a:lstStyle/>
          <a:p>
            <a:pPr algn="ctr">
              <a:lnSpc>
                <a:spcPts val="3400"/>
              </a:lnSpc>
            </a:pP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January 2017 TEAM Survey - Summary Results</a:t>
            </a:r>
            <a:b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“Like and Want to Keep”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000192"/>
              </p:ext>
            </p:extLst>
          </p:nvPr>
        </p:nvGraphicFramePr>
        <p:xfrm>
          <a:off x="228600" y="1447800"/>
          <a:ext cx="8686800" cy="5049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156</TotalTime>
  <Words>38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Office Theme</vt:lpstr>
      <vt:lpstr> January 2017 TEAM Survey - Summary Results “Concerns” </vt:lpstr>
      <vt:lpstr>January 2017 TEAM Survey - Summary Results “Concerns” - Topics in the ‘Other’ category</vt:lpstr>
      <vt:lpstr>January 2017 TEAM Survey - Summary Results “Like and Want to Keep”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Survey Results Q1 - Concerns</dc:title>
  <dc:creator>TEAM</dc:creator>
  <cp:lastModifiedBy>Bob</cp:lastModifiedBy>
  <cp:revision>28</cp:revision>
  <dcterms:created xsi:type="dcterms:W3CDTF">2017-02-17T05:46:18Z</dcterms:created>
  <dcterms:modified xsi:type="dcterms:W3CDTF">2017-02-17T09:06:34Z</dcterms:modified>
</cp:coreProperties>
</file>