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14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notesSlides/notesSlide17.xml" ContentType="application/vnd.openxmlformats-officedocument.presentationml.notesSl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notesSlides/notesSlide18.xml" ContentType="application/vnd.openxmlformats-officedocument.presentationml.notesSlide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ppt/notesSlides/notesSlide19.xml" ContentType="application/vnd.openxmlformats-officedocument.presentationml.notesSlide+xml"/>
  <Override PartName="/ppt/charts/chart6.xml" ContentType="application/vnd.openxmlformats-officedocument.drawingml.chart+xml"/>
  <Override PartName="/ppt/theme/themeOverride6.xml" ContentType="application/vnd.openxmlformats-officedocument.themeOverride+xml"/>
  <Override PartName="/ppt/notesSlides/notesSlide20.xml" ContentType="application/vnd.openxmlformats-officedocument.presentationml.notesSlide+xml"/>
  <Override PartName="/ppt/charts/chart7.xml" ContentType="application/vnd.openxmlformats-officedocument.drawingml.chart+xml"/>
  <Override PartName="/ppt/theme/themeOverride7.xml" ContentType="application/vnd.openxmlformats-officedocument.themeOverride+xml"/>
  <Override PartName="/ppt/notesSlides/notesSlide21.xml" ContentType="application/vnd.openxmlformats-officedocument.presentationml.notesSlide+xml"/>
  <Override PartName="/ppt/charts/chart8.xml" ContentType="application/vnd.openxmlformats-officedocument.drawingml.chart+xml"/>
  <Override PartName="/ppt/theme/themeOverride8.xml" ContentType="application/vnd.openxmlformats-officedocument.themeOverride+xml"/>
  <Override PartName="/ppt/notesSlides/notesSlide22.xml" ContentType="application/vnd.openxmlformats-officedocument.presentationml.notesSlide+xml"/>
  <Override PartName="/ppt/charts/chart9.xml" ContentType="application/vnd.openxmlformats-officedocument.drawingml.chart+xml"/>
  <Override PartName="/ppt/theme/themeOverride9.xml" ContentType="application/vnd.openxmlformats-officedocument.themeOverride+xml"/>
  <Override PartName="/ppt/notesSlides/notesSlide23.xml" ContentType="application/vnd.openxmlformats-officedocument.presentationml.notesSlide+xml"/>
  <Override PartName="/ppt/charts/chart10.xml" ContentType="application/vnd.openxmlformats-officedocument.drawingml.chart+xml"/>
  <Override PartName="/ppt/theme/themeOverride10.xml" ContentType="application/vnd.openxmlformats-officedocument.themeOverride+xml"/>
  <Override PartName="/ppt/notesSlides/notesSlide24.xml" ContentType="application/vnd.openxmlformats-officedocument.presentationml.notesSlide+xml"/>
  <Override PartName="/ppt/charts/chart11.xml" ContentType="application/vnd.openxmlformats-officedocument.drawingml.chart+xml"/>
  <Override PartName="/ppt/theme/themeOverride11.xml" ContentType="application/vnd.openxmlformats-officedocument.themeOverr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706" r:id="rId1"/>
  </p:sldMasterIdLst>
  <p:notesMasterIdLst>
    <p:notesMasterId r:id="rId36"/>
  </p:notesMasterIdLst>
  <p:handoutMasterIdLst>
    <p:handoutMasterId r:id="rId37"/>
  </p:handoutMasterIdLst>
  <p:sldIdLst>
    <p:sldId id="303" r:id="rId2"/>
    <p:sldId id="318" r:id="rId3"/>
    <p:sldId id="362" r:id="rId4"/>
    <p:sldId id="305" r:id="rId5"/>
    <p:sldId id="367" r:id="rId6"/>
    <p:sldId id="284" r:id="rId7"/>
    <p:sldId id="268" r:id="rId8"/>
    <p:sldId id="314" r:id="rId9"/>
    <p:sldId id="330" r:id="rId10"/>
    <p:sldId id="316" r:id="rId11"/>
    <p:sldId id="354" r:id="rId12"/>
    <p:sldId id="349" r:id="rId13"/>
    <p:sldId id="332" r:id="rId14"/>
    <p:sldId id="333" r:id="rId15"/>
    <p:sldId id="363" r:id="rId16"/>
    <p:sldId id="335" r:id="rId17"/>
    <p:sldId id="336" r:id="rId18"/>
    <p:sldId id="337" r:id="rId19"/>
    <p:sldId id="338" r:id="rId20"/>
    <p:sldId id="350" r:id="rId21"/>
    <p:sldId id="351" r:id="rId22"/>
    <p:sldId id="341" r:id="rId23"/>
    <p:sldId id="342" r:id="rId24"/>
    <p:sldId id="343" r:id="rId25"/>
    <p:sldId id="366" r:id="rId26"/>
    <p:sldId id="364" r:id="rId27"/>
    <p:sldId id="368" r:id="rId28"/>
    <p:sldId id="371" r:id="rId29"/>
    <p:sldId id="372" r:id="rId30"/>
    <p:sldId id="369" r:id="rId31"/>
    <p:sldId id="370" r:id="rId32"/>
    <p:sldId id="374" r:id="rId33"/>
    <p:sldId id="373" r:id="rId34"/>
    <p:sldId id="312" r:id="rId35"/>
  </p:sldIdLst>
  <p:sldSz cx="9144000" cy="6858000" type="screen4x3"/>
  <p:notesSz cx="7023100" cy="93091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32" userDrawn="1">
          <p15:clr>
            <a:srgbClr val="A4A3A4"/>
          </p15:clr>
        </p15:guide>
        <p15:guide id="2" pos="2212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83C6"/>
    <a:srgbClr val="1342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21" autoAdjust="0"/>
    <p:restoredTop sz="96408" autoAdjust="0"/>
  </p:normalViewPr>
  <p:slideViewPr>
    <p:cSldViewPr snapToGrid="0">
      <p:cViewPr varScale="1">
        <p:scale>
          <a:sx n="114" d="100"/>
          <a:sy n="114" d="100"/>
        </p:scale>
        <p:origin x="120" y="1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367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894" y="84"/>
      </p:cViewPr>
      <p:guideLst>
        <p:guide orient="horz" pos="2932"/>
        <p:guide pos="221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team\Desktop\2018%20Survey%20Slides.xlsx" TargetMode="External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10.xm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team\Desktop\2018%20Survey%20Slides.xlsx" TargetMode="External"/><Relationship Id="rId1" Type="http://schemas.openxmlformats.org/officeDocument/2006/relationships/themeOverride" Target="../theme/themeOverride1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team\Desktop\2018%20Survey%20Slides.xlsx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team\Desktop\2018%20Survey%20Slides.xlsx" TargetMode="External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6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team\Desktop\2018%20Survey%20Slides.xlsx" TargetMode="External"/><Relationship Id="rId1" Type="http://schemas.openxmlformats.org/officeDocument/2006/relationships/themeOverride" Target="../theme/themeOverride7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team\Desktop\2018%20Survey%20Slides.xlsx" TargetMode="External"/><Relationship Id="rId1" Type="http://schemas.openxmlformats.org/officeDocument/2006/relationships/themeOverride" Target="../theme/themeOverride8.xm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team\Desktop\2018%20Survey%20Slides.xlsx" TargetMode="External"/><Relationship Id="rId1" Type="http://schemas.openxmlformats.org/officeDocument/2006/relationships/themeOverride" Target="../theme/themeOverrid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Workload!$A$1</c:f>
              <c:strCache>
                <c:ptCount val="1"/>
                <c:pt idx="0">
                  <c:v>Unmanageable</c:v>
                </c:pt>
              </c:strCache>
            </c:strRef>
          </c:tx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Workload!$B$1</c:f>
              <c:numCache>
                <c:formatCode>0%</c:formatCode>
                <c:ptCount val="1"/>
                <c:pt idx="0">
                  <c:v>0.14000000000000001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2D6-4871-9D82-361913758FC1}"/>
            </c:ext>
          </c:extLst>
        </c:ser>
        <c:ser>
          <c:idx val="1"/>
          <c:order val="1"/>
          <c:tx>
            <c:strRef>
              <c:f>Workload!$A$2</c:f>
              <c:strCache>
                <c:ptCount val="1"/>
                <c:pt idx="0">
                  <c:v>Barely Manageable</c:v>
                </c:pt>
              </c:strCache>
            </c:strRef>
          </c:tx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Workload!$B$2</c:f>
              <c:numCache>
                <c:formatCode>0%</c:formatCode>
                <c:ptCount val="1"/>
                <c:pt idx="0">
                  <c:v>0.35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2D6-4871-9D82-361913758FC1}"/>
            </c:ext>
          </c:extLst>
        </c:ser>
        <c:ser>
          <c:idx val="2"/>
          <c:order val="2"/>
          <c:tx>
            <c:strRef>
              <c:f>Workload!$A$3</c:f>
              <c:strCache>
                <c:ptCount val="1"/>
                <c:pt idx="0">
                  <c:v>Manageable</c:v>
                </c:pt>
              </c:strCache>
            </c:strRef>
          </c:tx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Workload!$B$3</c:f>
              <c:numCache>
                <c:formatCode>0%</c:formatCode>
                <c:ptCount val="1"/>
                <c:pt idx="0">
                  <c:v>0.48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2D6-4871-9D82-361913758FC1}"/>
            </c:ext>
          </c:extLst>
        </c:ser>
        <c:ser>
          <c:idx val="3"/>
          <c:order val="3"/>
          <c:tx>
            <c:strRef>
              <c:f>Workload!$A$4</c:f>
              <c:strCache>
                <c:ptCount val="1"/>
                <c:pt idx="0">
                  <c:v>Easily Managed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val>
            <c:numRef>
              <c:f>Workload!$B$4</c:f>
              <c:numCache>
                <c:formatCode>0%</c:formatCode>
                <c:ptCount val="1"/>
                <c:pt idx="0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2D6-4871-9D82-361913758FC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303652520"/>
        <c:axId val="303654872"/>
      </c:barChart>
      <c:catAx>
        <c:axId val="303652520"/>
        <c:scaling>
          <c:orientation val="minMax"/>
        </c:scaling>
        <c:delete val="1"/>
        <c:axPos val="b"/>
        <c:majorTickMark val="out"/>
        <c:minorTickMark val="none"/>
        <c:tickLblPos val="nextTo"/>
        <c:crossAx val="303654872"/>
        <c:crosses val="autoZero"/>
        <c:auto val="1"/>
        <c:lblAlgn val="ctr"/>
        <c:lblOffset val="100"/>
        <c:noMultiLvlLbl val="0"/>
      </c:catAx>
      <c:valAx>
        <c:axId val="303654872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303652520"/>
        <c:crosses val="autoZero"/>
        <c:crossBetween val="between"/>
      </c:valAx>
    </c:plotArea>
    <c:legend>
      <c:legendPos val="t"/>
      <c:overlay val="0"/>
      <c:txPr>
        <a:bodyPr/>
        <a:lstStyle/>
        <a:p>
          <a:pPr>
            <a:defRPr sz="1800" b="1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3.0555555555555555E-2"/>
          <c:y val="0.24845290172061826"/>
          <c:w val="0.93888888888888888"/>
          <c:h val="0.7098804316127150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'Vac Banking'!$A$1</c:f>
              <c:strCache>
                <c:ptCount val="1"/>
                <c:pt idx="0">
                  <c:v>Unimportant</c:v>
                </c:pt>
              </c:strCache>
            </c:strRef>
          </c:tx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'Vac Banking'!$B$1</c:f>
              <c:numCache>
                <c:formatCode>0%</c:formatCode>
                <c:ptCount val="1"/>
                <c:pt idx="0">
                  <c:v>0.06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5DD-4D06-9AD5-24BD7790CB23}"/>
            </c:ext>
          </c:extLst>
        </c:ser>
        <c:ser>
          <c:idx val="1"/>
          <c:order val="1"/>
          <c:tx>
            <c:strRef>
              <c:f>'Vac Banking'!$A$2</c:f>
              <c:strCache>
                <c:ptCount val="1"/>
                <c:pt idx="0">
                  <c:v>Slightly Important</c:v>
                </c:pt>
              </c:strCache>
            </c:strRef>
          </c:tx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'Vac Banking'!$B$2</c:f>
              <c:numCache>
                <c:formatCode>0%</c:formatCode>
                <c:ptCount val="1"/>
                <c:pt idx="0">
                  <c:v>0.13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5DD-4D06-9AD5-24BD7790CB23}"/>
            </c:ext>
          </c:extLst>
        </c:ser>
        <c:ser>
          <c:idx val="2"/>
          <c:order val="2"/>
          <c:tx>
            <c:strRef>
              <c:f>'Vac Banking'!$A$3</c:f>
              <c:strCache>
                <c:ptCount val="1"/>
                <c:pt idx="0">
                  <c:v>Moderately Important</c:v>
                </c:pt>
              </c:strCache>
            </c:strRef>
          </c:tx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'Vac Banking'!$B$3</c:f>
              <c:numCache>
                <c:formatCode>0%</c:formatCode>
                <c:ptCount val="1"/>
                <c:pt idx="0">
                  <c:v>0.19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5DD-4D06-9AD5-24BD7790CB23}"/>
            </c:ext>
          </c:extLst>
        </c:ser>
        <c:ser>
          <c:idx val="3"/>
          <c:order val="3"/>
          <c:tx>
            <c:strRef>
              <c:f>'Vac Banking'!$A$4</c:f>
              <c:strCache>
                <c:ptCount val="1"/>
                <c:pt idx="0">
                  <c:v>Important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val>
            <c:numRef>
              <c:f>'Vac Banking'!$B$4</c:f>
              <c:numCache>
                <c:formatCode>0%</c:formatCode>
                <c:ptCount val="1"/>
                <c:pt idx="0">
                  <c:v>0.26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5DD-4D06-9AD5-24BD7790CB23}"/>
            </c:ext>
          </c:extLst>
        </c:ser>
        <c:ser>
          <c:idx val="4"/>
          <c:order val="4"/>
          <c:tx>
            <c:strRef>
              <c:f>'Vac Banking'!$A$5</c:f>
              <c:strCache>
                <c:ptCount val="1"/>
                <c:pt idx="0">
                  <c:v>Very Important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val>
            <c:numRef>
              <c:f>'Vac Banking'!$B$5</c:f>
              <c:numCache>
                <c:formatCode>0%</c:formatCode>
                <c:ptCount val="1"/>
                <c:pt idx="0">
                  <c:v>0.36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5DD-4D06-9AD5-24BD7790CB2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389099224"/>
        <c:axId val="389104320"/>
      </c:barChart>
      <c:catAx>
        <c:axId val="38909922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389104320"/>
        <c:crosses val="autoZero"/>
        <c:auto val="1"/>
        <c:lblAlgn val="ctr"/>
        <c:lblOffset val="100"/>
        <c:noMultiLvlLbl val="0"/>
      </c:catAx>
      <c:valAx>
        <c:axId val="389104320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389099224"/>
        <c:crosses val="autoZero"/>
        <c:crossBetween val="between"/>
      </c:valAx>
    </c:plotArea>
    <c:legend>
      <c:legendPos val="t"/>
      <c:overlay val="0"/>
      <c:txPr>
        <a:bodyPr/>
        <a:lstStyle/>
        <a:p>
          <a:pPr>
            <a:defRPr sz="1800" b="1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3.0555555555555555E-2"/>
          <c:y val="0.24845290172061826"/>
          <c:w val="0.93888888888888888"/>
          <c:h val="0.7098804316127150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VRTIP!$A$1</c:f>
              <c:strCache>
                <c:ptCount val="1"/>
                <c:pt idx="0">
                  <c:v>Unimportant</c:v>
                </c:pt>
              </c:strCache>
            </c:strRef>
          </c:tx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VRTIP!$B$1</c:f>
              <c:numCache>
                <c:formatCode>0%</c:formatCode>
                <c:ptCount val="1"/>
                <c:pt idx="0">
                  <c:v>0.05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11D-4119-B611-4643CF8A64C6}"/>
            </c:ext>
          </c:extLst>
        </c:ser>
        <c:ser>
          <c:idx val="1"/>
          <c:order val="1"/>
          <c:tx>
            <c:strRef>
              <c:f>VRTIP!$A$2</c:f>
              <c:strCache>
                <c:ptCount val="1"/>
                <c:pt idx="0">
                  <c:v>Slightly Important</c:v>
                </c:pt>
              </c:strCache>
            </c:strRef>
          </c:tx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VRTIP!$B$2</c:f>
              <c:numCache>
                <c:formatCode>0%</c:formatCode>
                <c:ptCount val="1"/>
                <c:pt idx="0">
                  <c:v>0.06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11D-4119-B611-4643CF8A64C6}"/>
            </c:ext>
          </c:extLst>
        </c:ser>
        <c:ser>
          <c:idx val="2"/>
          <c:order val="2"/>
          <c:tx>
            <c:strRef>
              <c:f>VRTIP!$A$3</c:f>
              <c:strCache>
                <c:ptCount val="1"/>
                <c:pt idx="0">
                  <c:v>Moderately Important</c:v>
                </c:pt>
              </c:strCache>
            </c:strRef>
          </c:tx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VRTIP!$B$3</c:f>
              <c:numCache>
                <c:formatCode>0%</c:formatCode>
                <c:ptCount val="1"/>
                <c:pt idx="0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11D-4119-B611-4643CF8A64C6}"/>
            </c:ext>
          </c:extLst>
        </c:ser>
        <c:ser>
          <c:idx val="3"/>
          <c:order val="3"/>
          <c:tx>
            <c:strRef>
              <c:f>VRTIP!$A$4</c:f>
              <c:strCache>
                <c:ptCount val="1"/>
                <c:pt idx="0">
                  <c:v>Important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val>
            <c:numRef>
              <c:f>VRTIP!$B$4</c:f>
              <c:numCache>
                <c:formatCode>0%</c:formatCode>
                <c:ptCount val="1"/>
                <c:pt idx="0">
                  <c:v>0.22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11D-4119-B611-4643CF8A64C6}"/>
            </c:ext>
          </c:extLst>
        </c:ser>
        <c:ser>
          <c:idx val="4"/>
          <c:order val="4"/>
          <c:tx>
            <c:strRef>
              <c:f>VRTIP!$A$5</c:f>
              <c:strCache>
                <c:ptCount val="1"/>
                <c:pt idx="0">
                  <c:v>Very Important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val>
            <c:numRef>
              <c:f>VRTIP!$B$5</c:f>
              <c:numCache>
                <c:formatCode>0%</c:formatCode>
                <c:ptCount val="1"/>
                <c:pt idx="0">
                  <c:v>0.56999999999999995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11D-4119-B611-4643CF8A64C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337068416"/>
        <c:axId val="337070768"/>
      </c:barChart>
      <c:catAx>
        <c:axId val="33706841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337070768"/>
        <c:crosses val="autoZero"/>
        <c:auto val="1"/>
        <c:lblAlgn val="ctr"/>
        <c:lblOffset val="100"/>
        <c:noMultiLvlLbl val="0"/>
      </c:catAx>
      <c:valAx>
        <c:axId val="337070768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337068416"/>
        <c:crosses val="autoZero"/>
        <c:crossBetween val="between"/>
      </c:valAx>
    </c:plotArea>
    <c:legend>
      <c:legendPos val="t"/>
      <c:overlay val="0"/>
      <c:txPr>
        <a:bodyPr/>
        <a:lstStyle/>
        <a:p>
          <a:pPr>
            <a:defRPr sz="1800" b="1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'Wrkld 2yrs'!$A$1</c:f>
              <c:strCache>
                <c:ptCount val="1"/>
                <c:pt idx="0">
                  <c:v>Increased</c:v>
                </c:pt>
              </c:strCache>
            </c:strRef>
          </c:tx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'Wrkld 2yrs'!$B$1</c:f>
              <c:numCache>
                <c:formatCode>0%</c:formatCode>
                <c:ptCount val="1"/>
                <c:pt idx="0">
                  <c:v>0.73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80D-411D-8317-B49E6F67ACF6}"/>
            </c:ext>
          </c:extLst>
        </c:ser>
        <c:ser>
          <c:idx val="1"/>
          <c:order val="1"/>
          <c:tx>
            <c:strRef>
              <c:f>'Wrkld 2yrs'!$A$2</c:f>
              <c:strCache>
                <c:ptCount val="1"/>
                <c:pt idx="0">
                  <c:v>Decreased</c:v>
                </c:pt>
              </c:strCache>
            </c:strRef>
          </c:tx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'Wrkld 2yrs'!$B$2</c:f>
              <c:numCache>
                <c:formatCode>0%</c:formatCode>
                <c:ptCount val="1"/>
                <c:pt idx="0">
                  <c:v>7.0000000000000007E-2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80D-411D-8317-B49E6F67ACF6}"/>
            </c:ext>
          </c:extLst>
        </c:ser>
        <c:ser>
          <c:idx val="2"/>
          <c:order val="2"/>
          <c:tx>
            <c:strRef>
              <c:f>'Wrkld 2yrs'!$A$3</c:f>
              <c:strCache>
                <c:ptCount val="1"/>
                <c:pt idx="0">
                  <c:v>No Change</c:v>
                </c:pt>
              </c:strCache>
            </c:strRef>
          </c:tx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'Wrkld 2yrs'!$B$3</c:f>
              <c:numCache>
                <c:formatCode>0%</c:formatCode>
                <c:ptCount val="1"/>
                <c:pt idx="0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80D-411D-8317-B49E6F67ACF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303654480"/>
        <c:axId val="337066848"/>
      </c:barChart>
      <c:catAx>
        <c:axId val="303654480"/>
        <c:scaling>
          <c:orientation val="minMax"/>
        </c:scaling>
        <c:delete val="1"/>
        <c:axPos val="b"/>
        <c:majorTickMark val="out"/>
        <c:minorTickMark val="none"/>
        <c:tickLblPos val="nextTo"/>
        <c:crossAx val="337066848"/>
        <c:crosses val="autoZero"/>
        <c:auto val="1"/>
        <c:lblAlgn val="ctr"/>
        <c:lblOffset val="100"/>
        <c:noMultiLvlLbl val="0"/>
      </c:catAx>
      <c:valAx>
        <c:axId val="337066848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303654480"/>
        <c:crosses val="autoZero"/>
        <c:crossBetween val="between"/>
      </c:valAx>
    </c:plotArea>
    <c:legend>
      <c:legendPos val="t"/>
      <c:overlay val="0"/>
      <c:txPr>
        <a:bodyPr/>
        <a:lstStyle/>
        <a:p>
          <a:pPr>
            <a:defRPr sz="2000" b="1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3.0555555555555555E-2"/>
          <c:y val="0.24845290172061826"/>
          <c:w val="0.93888888888888888"/>
          <c:h val="0.7098804316127150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'Benefit Safe'!$A$1</c:f>
              <c:strCache>
                <c:ptCount val="1"/>
                <c:pt idx="0">
                  <c:v>Unimportant</c:v>
                </c:pt>
              </c:strCache>
            </c:strRef>
          </c:tx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'Benefit Safe'!$B$1</c:f>
              <c:numCache>
                <c:formatCode>0%</c:formatCode>
                <c:ptCount val="1"/>
                <c:pt idx="0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0CC-471D-A692-D12B66B08F84}"/>
            </c:ext>
          </c:extLst>
        </c:ser>
        <c:ser>
          <c:idx val="1"/>
          <c:order val="1"/>
          <c:tx>
            <c:strRef>
              <c:f>'Benefit Safe'!$A$2</c:f>
              <c:strCache>
                <c:ptCount val="1"/>
                <c:pt idx="0">
                  <c:v>Slightly Important</c:v>
                </c:pt>
              </c:strCache>
            </c:strRef>
          </c:tx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'Benefit Safe'!$B$2</c:f>
              <c:numCache>
                <c:formatCode>0%</c:formatCode>
                <c:ptCount val="1"/>
                <c:pt idx="0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0CC-471D-A692-D12B66B08F84}"/>
            </c:ext>
          </c:extLst>
        </c:ser>
        <c:ser>
          <c:idx val="2"/>
          <c:order val="2"/>
          <c:tx>
            <c:strRef>
              <c:f>'Benefit Safe'!$A$3</c:f>
              <c:strCache>
                <c:ptCount val="1"/>
                <c:pt idx="0">
                  <c:v>Moderately Important</c:v>
                </c:pt>
              </c:strCache>
            </c:strRef>
          </c:tx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'Benefit Safe'!$B$3</c:f>
              <c:numCache>
                <c:formatCode>0%</c:formatCode>
                <c:ptCount val="1"/>
                <c:pt idx="0">
                  <c:v>0.09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0CC-471D-A692-D12B66B08F84}"/>
            </c:ext>
          </c:extLst>
        </c:ser>
        <c:ser>
          <c:idx val="3"/>
          <c:order val="3"/>
          <c:tx>
            <c:strRef>
              <c:f>'Benefit Safe'!$A$4</c:f>
              <c:strCache>
                <c:ptCount val="1"/>
                <c:pt idx="0">
                  <c:v>Important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val>
            <c:numRef>
              <c:f>'Benefit Safe'!$B$4</c:f>
              <c:numCache>
                <c:formatCode>0%</c:formatCode>
                <c:ptCount val="1"/>
                <c:pt idx="0">
                  <c:v>0.28000000000000003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0CC-471D-A692-D12B66B08F84}"/>
            </c:ext>
          </c:extLst>
        </c:ser>
        <c:ser>
          <c:idx val="4"/>
          <c:order val="4"/>
          <c:tx>
            <c:strRef>
              <c:f>'Benefit Safe'!$A$5</c:f>
              <c:strCache>
                <c:ptCount val="1"/>
                <c:pt idx="0">
                  <c:v>Very Important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val>
            <c:numRef>
              <c:f>'Benefit Safe'!$B$5</c:f>
              <c:numCache>
                <c:formatCode>0%</c:formatCode>
                <c:ptCount val="1"/>
                <c:pt idx="0">
                  <c:v>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0CC-471D-A692-D12B66B08F8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338383360"/>
        <c:axId val="338383752"/>
      </c:barChart>
      <c:catAx>
        <c:axId val="338383360"/>
        <c:scaling>
          <c:orientation val="minMax"/>
        </c:scaling>
        <c:delete val="1"/>
        <c:axPos val="b"/>
        <c:majorTickMark val="out"/>
        <c:minorTickMark val="none"/>
        <c:tickLblPos val="nextTo"/>
        <c:crossAx val="338383752"/>
        <c:crosses val="autoZero"/>
        <c:auto val="1"/>
        <c:lblAlgn val="ctr"/>
        <c:lblOffset val="100"/>
        <c:noMultiLvlLbl val="0"/>
      </c:catAx>
      <c:valAx>
        <c:axId val="338383752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338383360"/>
        <c:crosses val="autoZero"/>
        <c:crossBetween val="between"/>
      </c:valAx>
    </c:plotArea>
    <c:legend>
      <c:legendPos val="t"/>
      <c:overlay val="0"/>
      <c:txPr>
        <a:bodyPr/>
        <a:lstStyle/>
        <a:p>
          <a:pPr>
            <a:defRPr sz="1800" b="1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3.0555555555555555E-2"/>
          <c:y val="0.24845290172061826"/>
          <c:w val="0.93888888888888888"/>
          <c:h val="0.7098804316127150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'Pension Safe'!$A$1</c:f>
              <c:strCache>
                <c:ptCount val="1"/>
                <c:pt idx="0">
                  <c:v>Unimportant</c:v>
                </c:pt>
              </c:strCache>
            </c:strRef>
          </c:tx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'Pension Safe'!$B$1</c:f>
              <c:numCache>
                <c:formatCode>0%</c:formatCode>
                <c:ptCount val="1"/>
                <c:pt idx="0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7D4-426F-BBC7-4846F0AC8AFA}"/>
            </c:ext>
          </c:extLst>
        </c:ser>
        <c:ser>
          <c:idx val="1"/>
          <c:order val="1"/>
          <c:tx>
            <c:strRef>
              <c:f>'Pension Safe'!$A$2</c:f>
              <c:strCache>
                <c:ptCount val="1"/>
                <c:pt idx="0">
                  <c:v>Slightly Important</c:v>
                </c:pt>
              </c:strCache>
            </c:strRef>
          </c:tx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'Pension Safe'!$B$2</c:f>
              <c:numCache>
                <c:formatCode>0%</c:formatCode>
                <c:ptCount val="1"/>
                <c:pt idx="0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7D4-426F-BBC7-4846F0AC8AFA}"/>
            </c:ext>
          </c:extLst>
        </c:ser>
        <c:ser>
          <c:idx val="2"/>
          <c:order val="2"/>
          <c:tx>
            <c:strRef>
              <c:f>'Pension Safe'!$A$3</c:f>
              <c:strCache>
                <c:ptCount val="1"/>
                <c:pt idx="0">
                  <c:v>Moderately Important</c:v>
                </c:pt>
              </c:strCache>
            </c:strRef>
          </c:tx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'Pension Safe'!$B$3</c:f>
              <c:numCache>
                <c:formatCode>0%</c:formatCode>
                <c:ptCount val="1"/>
                <c:pt idx="0">
                  <c:v>0.05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7D4-426F-BBC7-4846F0AC8AFA}"/>
            </c:ext>
          </c:extLst>
        </c:ser>
        <c:ser>
          <c:idx val="3"/>
          <c:order val="3"/>
          <c:tx>
            <c:strRef>
              <c:f>'Pension Safe'!$A$4</c:f>
              <c:strCache>
                <c:ptCount val="1"/>
                <c:pt idx="0">
                  <c:v>Important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val>
            <c:numRef>
              <c:f>'Pension Safe'!$B$4</c:f>
              <c:numCache>
                <c:formatCode>0%</c:formatCode>
                <c:ptCount val="1"/>
                <c:pt idx="0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7D4-426F-BBC7-4846F0AC8AFA}"/>
            </c:ext>
          </c:extLst>
        </c:ser>
        <c:ser>
          <c:idx val="4"/>
          <c:order val="4"/>
          <c:tx>
            <c:strRef>
              <c:f>'Pension Safe'!$A$5</c:f>
              <c:strCache>
                <c:ptCount val="1"/>
                <c:pt idx="0">
                  <c:v>Very Important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val>
            <c:numRef>
              <c:f>'Pension Safe'!$B$5</c:f>
              <c:numCache>
                <c:formatCode>0%</c:formatCode>
                <c:ptCount val="1"/>
                <c:pt idx="0">
                  <c:v>0.73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7D4-426F-BBC7-4846F0AC8AF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338386496"/>
        <c:axId val="338388848"/>
      </c:barChart>
      <c:catAx>
        <c:axId val="33838649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338388848"/>
        <c:crosses val="autoZero"/>
        <c:auto val="1"/>
        <c:lblAlgn val="ctr"/>
        <c:lblOffset val="100"/>
        <c:noMultiLvlLbl val="0"/>
      </c:catAx>
      <c:valAx>
        <c:axId val="338388848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338386496"/>
        <c:crosses val="autoZero"/>
        <c:crossBetween val="between"/>
      </c:valAx>
    </c:plotArea>
    <c:legend>
      <c:legendPos val="t"/>
      <c:overlay val="0"/>
      <c:txPr>
        <a:bodyPr/>
        <a:lstStyle/>
        <a:p>
          <a:pPr>
            <a:defRPr sz="1800" b="1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3.0555555555555555E-2"/>
          <c:y val="0.24845290172061826"/>
          <c:w val="0.93888888888888888"/>
          <c:h val="0.7098804316127150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'Sick Leave'!$A$1</c:f>
              <c:strCache>
                <c:ptCount val="1"/>
                <c:pt idx="0">
                  <c:v>Unimportant</c:v>
                </c:pt>
              </c:strCache>
            </c:strRef>
          </c:tx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'Sick Leave'!$B$1</c:f>
              <c:numCache>
                <c:formatCode>0%</c:formatCode>
                <c:ptCount val="1"/>
                <c:pt idx="0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E5B-4767-9975-A211C65602E6}"/>
            </c:ext>
          </c:extLst>
        </c:ser>
        <c:ser>
          <c:idx val="1"/>
          <c:order val="1"/>
          <c:tx>
            <c:strRef>
              <c:f>'Sick Leave'!$A$2</c:f>
              <c:strCache>
                <c:ptCount val="1"/>
                <c:pt idx="0">
                  <c:v>Slightly Important</c:v>
                </c:pt>
              </c:strCache>
            </c:strRef>
          </c:tx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'Sick Leave'!$B$2</c:f>
              <c:numCache>
                <c:formatCode>0%</c:formatCode>
                <c:ptCount val="1"/>
                <c:pt idx="0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E5B-4767-9975-A211C65602E6}"/>
            </c:ext>
          </c:extLst>
        </c:ser>
        <c:ser>
          <c:idx val="2"/>
          <c:order val="2"/>
          <c:tx>
            <c:strRef>
              <c:f>'Sick Leave'!$A$3</c:f>
              <c:strCache>
                <c:ptCount val="1"/>
                <c:pt idx="0">
                  <c:v>Moderately Important</c:v>
                </c:pt>
              </c:strCache>
            </c:strRef>
          </c:tx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'Sick Leave'!$B$3</c:f>
              <c:numCache>
                <c:formatCode>0%</c:formatCode>
                <c:ptCount val="1"/>
                <c:pt idx="0">
                  <c:v>0.19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E5B-4767-9975-A211C65602E6}"/>
            </c:ext>
          </c:extLst>
        </c:ser>
        <c:ser>
          <c:idx val="3"/>
          <c:order val="3"/>
          <c:tx>
            <c:strRef>
              <c:f>'Sick Leave'!$A$4</c:f>
              <c:strCache>
                <c:ptCount val="1"/>
                <c:pt idx="0">
                  <c:v>Important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val>
            <c:numRef>
              <c:f>'Sick Leave'!$B$4</c:f>
              <c:numCache>
                <c:formatCode>0%</c:formatCode>
                <c:ptCount val="1"/>
                <c:pt idx="0">
                  <c:v>0.37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E5B-4767-9975-A211C65602E6}"/>
            </c:ext>
          </c:extLst>
        </c:ser>
        <c:ser>
          <c:idx val="4"/>
          <c:order val="4"/>
          <c:tx>
            <c:strRef>
              <c:f>'Sick Leave'!$A$5</c:f>
              <c:strCache>
                <c:ptCount val="1"/>
                <c:pt idx="0">
                  <c:v>Very Important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val>
            <c:numRef>
              <c:f>'Sick Leave'!$B$5</c:f>
              <c:numCache>
                <c:formatCode>0%</c:formatCode>
                <c:ptCount val="1"/>
                <c:pt idx="0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E5B-4767-9975-A211C65602E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337063712"/>
        <c:axId val="337064496"/>
      </c:barChart>
      <c:catAx>
        <c:axId val="33706371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337064496"/>
        <c:crosses val="autoZero"/>
        <c:auto val="1"/>
        <c:lblAlgn val="ctr"/>
        <c:lblOffset val="100"/>
        <c:noMultiLvlLbl val="0"/>
      </c:catAx>
      <c:valAx>
        <c:axId val="337064496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337063712"/>
        <c:crosses val="autoZero"/>
        <c:crossBetween val="between"/>
      </c:valAx>
    </c:plotArea>
    <c:legend>
      <c:legendPos val="t"/>
      <c:overlay val="0"/>
      <c:txPr>
        <a:bodyPr/>
        <a:lstStyle/>
        <a:p>
          <a:pPr>
            <a:defRPr sz="1800" b="1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3.0555555555555555E-2"/>
          <c:y val="0.24845290172061826"/>
          <c:w val="0.93888888888888888"/>
          <c:h val="0.7098804316127150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'Hours of Work'!$A$1</c:f>
              <c:strCache>
                <c:ptCount val="1"/>
                <c:pt idx="0">
                  <c:v>Unimportant</c:v>
                </c:pt>
              </c:strCache>
            </c:strRef>
          </c:tx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'Hours of Work'!$B$1</c:f>
              <c:numCache>
                <c:formatCode>0%</c:formatCode>
                <c:ptCount val="1"/>
                <c:pt idx="0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713-4C4F-B281-7FD11A806D72}"/>
            </c:ext>
          </c:extLst>
        </c:ser>
        <c:ser>
          <c:idx val="1"/>
          <c:order val="1"/>
          <c:tx>
            <c:strRef>
              <c:f>'Hours of Work'!$A$2</c:f>
              <c:strCache>
                <c:ptCount val="1"/>
                <c:pt idx="0">
                  <c:v>Slightly Important</c:v>
                </c:pt>
              </c:strCache>
            </c:strRef>
          </c:tx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'Hours of Work'!$B$2</c:f>
              <c:numCache>
                <c:formatCode>0%</c:formatCode>
                <c:ptCount val="1"/>
                <c:pt idx="0">
                  <c:v>0.09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713-4C4F-B281-7FD11A806D72}"/>
            </c:ext>
          </c:extLst>
        </c:ser>
        <c:ser>
          <c:idx val="2"/>
          <c:order val="2"/>
          <c:tx>
            <c:strRef>
              <c:f>'Hours of Work'!$A$3</c:f>
              <c:strCache>
                <c:ptCount val="1"/>
                <c:pt idx="0">
                  <c:v>Moderately Important</c:v>
                </c:pt>
              </c:strCache>
            </c:strRef>
          </c:tx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'Hours of Work'!$B$3</c:f>
              <c:numCache>
                <c:formatCode>0%</c:formatCode>
                <c:ptCount val="1"/>
                <c:pt idx="0">
                  <c:v>0.18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713-4C4F-B281-7FD11A806D72}"/>
            </c:ext>
          </c:extLst>
        </c:ser>
        <c:ser>
          <c:idx val="3"/>
          <c:order val="3"/>
          <c:tx>
            <c:strRef>
              <c:f>'Hours of Work'!$A$4</c:f>
              <c:strCache>
                <c:ptCount val="1"/>
                <c:pt idx="0">
                  <c:v>Important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val>
            <c:numRef>
              <c:f>'Hours of Work'!$B$4</c:f>
              <c:numCache>
                <c:formatCode>0%</c:formatCode>
                <c:ptCount val="1"/>
                <c:pt idx="0">
                  <c:v>0.35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713-4C4F-B281-7FD11A806D72}"/>
            </c:ext>
          </c:extLst>
        </c:ser>
        <c:ser>
          <c:idx val="4"/>
          <c:order val="4"/>
          <c:tx>
            <c:strRef>
              <c:f>'Hours of Work'!$A$5</c:f>
              <c:strCache>
                <c:ptCount val="1"/>
                <c:pt idx="0">
                  <c:v>Very Important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val>
            <c:numRef>
              <c:f>'Hours of Work'!$B$5</c:f>
              <c:numCache>
                <c:formatCode>0%</c:formatCode>
                <c:ptCount val="1"/>
                <c:pt idx="0">
                  <c:v>0.35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713-4C4F-B281-7FD11A806D7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338390024"/>
        <c:axId val="338388456"/>
      </c:barChart>
      <c:catAx>
        <c:axId val="33839002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338388456"/>
        <c:crosses val="autoZero"/>
        <c:auto val="1"/>
        <c:lblAlgn val="ctr"/>
        <c:lblOffset val="100"/>
        <c:noMultiLvlLbl val="0"/>
      </c:catAx>
      <c:valAx>
        <c:axId val="338388456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338390024"/>
        <c:crosses val="autoZero"/>
        <c:crossBetween val="between"/>
      </c:valAx>
    </c:plotArea>
    <c:legend>
      <c:legendPos val="t"/>
      <c:overlay val="0"/>
      <c:txPr>
        <a:bodyPr/>
        <a:lstStyle/>
        <a:p>
          <a:pPr>
            <a:defRPr sz="1800" b="1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3.0555555555555555E-2"/>
          <c:y val="0.24845290172061826"/>
          <c:w val="0.93888888888888888"/>
          <c:h val="0.7098804316127150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Overtime!$A$1</c:f>
              <c:strCache>
                <c:ptCount val="1"/>
                <c:pt idx="0">
                  <c:v>Unimportant</c:v>
                </c:pt>
              </c:strCache>
            </c:strRef>
          </c:tx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Overtime!$B$1</c:f>
              <c:numCache>
                <c:formatCode>0%</c:formatCode>
                <c:ptCount val="1"/>
                <c:pt idx="0">
                  <c:v>0.16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3DB-4305-9DE2-6643E59086F6}"/>
            </c:ext>
          </c:extLst>
        </c:ser>
        <c:ser>
          <c:idx val="1"/>
          <c:order val="1"/>
          <c:tx>
            <c:strRef>
              <c:f>Overtime!$A$2</c:f>
              <c:strCache>
                <c:ptCount val="1"/>
                <c:pt idx="0">
                  <c:v>Slightly Important</c:v>
                </c:pt>
              </c:strCache>
            </c:strRef>
          </c:tx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Overtime!$B$2</c:f>
              <c:numCache>
                <c:formatCode>0%</c:formatCode>
                <c:ptCount val="1"/>
                <c:pt idx="0">
                  <c:v>0.12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3DB-4305-9DE2-6643E59086F6}"/>
            </c:ext>
          </c:extLst>
        </c:ser>
        <c:ser>
          <c:idx val="2"/>
          <c:order val="2"/>
          <c:tx>
            <c:strRef>
              <c:f>Overtime!$A$3</c:f>
              <c:strCache>
                <c:ptCount val="1"/>
                <c:pt idx="0">
                  <c:v>Moderately Important</c:v>
                </c:pt>
              </c:strCache>
            </c:strRef>
          </c:tx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Overtime!$B$3</c:f>
              <c:numCache>
                <c:formatCode>0%</c:formatCode>
                <c:ptCount val="1"/>
                <c:pt idx="0">
                  <c:v>0.24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3DB-4305-9DE2-6643E59086F6}"/>
            </c:ext>
          </c:extLst>
        </c:ser>
        <c:ser>
          <c:idx val="3"/>
          <c:order val="3"/>
          <c:tx>
            <c:strRef>
              <c:f>Overtime!$A$4</c:f>
              <c:strCache>
                <c:ptCount val="1"/>
                <c:pt idx="0">
                  <c:v>Important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val>
            <c:numRef>
              <c:f>Overtime!$B$4</c:f>
              <c:numCache>
                <c:formatCode>0%</c:formatCode>
                <c:ptCount val="1"/>
                <c:pt idx="0">
                  <c:v>0.22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3DB-4305-9DE2-6643E59086F6}"/>
            </c:ext>
          </c:extLst>
        </c:ser>
        <c:ser>
          <c:idx val="4"/>
          <c:order val="4"/>
          <c:tx>
            <c:strRef>
              <c:f>Overtime!$A$5</c:f>
              <c:strCache>
                <c:ptCount val="1"/>
                <c:pt idx="0">
                  <c:v>Very Important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val>
            <c:numRef>
              <c:f>Overtime!$B$5</c:f>
              <c:numCache>
                <c:formatCode>0%</c:formatCode>
                <c:ptCount val="1"/>
                <c:pt idx="0">
                  <c:v>0.26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3DB-4305-9DE2-6643E59086F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337069592"/>
        <c:axId val="337068808"/>
      </c:barChart>
      <c:catAx>
        <c:axId val="33706959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337068808"/>
        <c:crosses val="autoZero"/>
        <c:auto val="1"/>
        <c:lblAlgn val="ctr"/>
        <c:lblOffset val="100"/>
        <c:noMultiLvlLbl val="0"/>
      </c:catAx>
      <c:valAx>
        <c:axId val="337068808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337069592"/>
        <c:crosses val="autoZero"/>
        <c:crossBetween val="between"/>
      </c:valAx>
    </c:plotArea>
    <c:legend>
      <c:legendPos val="t"/>
      <c:overlay val="0"/>
      <c:txPr>
        <a:bodyPr/>
        <a:lstStyle/>
        <a:p>
          <a:pPr>
            <a:defRPr sz="1800" b="1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Vacation!$A$1</c:f>
              <c:strCache>
                <c:ptCount val="1"/>
                <c:pt idx="0">
                  <c:v>Slightly Important</c:v>
                </c:pt>
              </c:strCache>
            </c:strRef>
          </c:tx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Vacation!$B$1</c:f>
              <c:numCache>
                <c:formatCode>0%</c:formatCode>
                <c:ptCount val="1"/>
                <c:pt idx="0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B09-4965-AC2D-851CCE78A83C}"/>
            </c:ext>
          </c:extLst>
        </c:ser>
        <c:ser>
          <c:idx val="1"/>
          <c:order val="1"/>
          <c:tx>
            <c:strRef>
              <c:f>Vacation!$A$2</c:f>
              <c:strCache>
                <c:ptCount val="1"/>
                <c:pt idx="0">
                  <c:v>Moderately Important</c:v>
                </c:pt>
              </c:strCache>
            </c:strRef>
          </c:tx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Vacation!$B$2</c:f>
              <c:numCache>
                <c:formatCode>0%</c:formatCode>
                <c:ptCount val="1"/>
                <c:pt idx="0">
                  <c:v>0.06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B09-4965-AC2D-851CCE78A83C}"/>
            </c:ext>
          </c:extLst>
        </c:ser>
        <c:ser>
          <c:idx val="2"/>
          <c:order val="2"/>
          <c:tx>
            <c:strRef>
              <c:f>Vacation!$A$3</c:f>
              <c:strCache>
                <c:ptCount val="1"/>
                <c:pt idx="0">
                  <c:v>Important</c:v>
                </c:pt>
              </c:strCache>
            </c:strRef>
          </c:tx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Vacation!$B$3</c:f>
              <c:numCache>
                <c:formatCode>0%</c:formatCode>
                <c:ptCount val="1"/>
                <c:pt idx="0">
                  <c:v>0.24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B09-4965-AC2D-851CCE78A83C}"/>
            </c:ext>
          </c:extLst>
        </c:ser>
        <c:ser>
          <c:idx val="3"/>
          <c:order val="3"/>
          <c:tx>
            <c:strRef>
              <c:f>Vacation!$A$4</c:f>
              <c:strCache>
                <c:ptCount val="1"/>
                <c:pt idx="0">
                  <c:v>Very Important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val>
            <c:numRef>
              <c:f>Vacation!$B$4</c:f>
              <c:numCache>
                <c:formatCode>0%</c:formatCode>
                <c:ptCount val="1"/>
                <c:pt idx="0">
                  <c:v>0.67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B09-4965-AC2D-851CCE78A83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337063320"/>
        <c:axId val="337065280"/>
      </c:barChart>
      <c:catAx>
        <c:axId val="337063320"/>
        <c:scaling>
          <c:orientation val="minMax"/>
        </c:scaling>
        <c:delete val="1"/>
        <c:axPos val="b"/>
        <c:majorTickMark val="out"/>
        <c:minorTickMark val="none"/>
        <c:tickLblPos val="nextTo"/>
        <c:crossAx val="337065280"/>
        <c:crosses val="autoZero"/>
        <c:auto val="1"/>
        <c:lblAlgn val="ctr"/>
        <c:lblOffset val="100"/>
        <c:noMultiLvlLbl val="0"/>
      </c:catAx>
      <c:valAx>
        <c:axId val="337065280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337063320"/>
        <c:crosses val="autoZero"/>
        <c:crossBetween val="between"/>
      </c:valAx>
    </c:plotArea>
    <c:legend>
      <c:legendPos val="t"/>
      <c:overlay val="0"/>
      <c:txPr>
        <a:bodyPr/>
        <a:lstStyle/>
        <a:p>
          <a:pPr>
            <a:defRPr sz="1800" b="1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3.0555555555555555E-2"/>
          <c:y val="0.24845290172061826"/>
          <c:w val="0.93888888888888888"/>
          <c:h val="0.7098804316127150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PLDs!$A$1</c:f>
              <c:strCache>
                <c:ptCount val="1"/>
                <c:pt idx="0">
                  <c:v>Unimportant</c:v>
                </c:pt>
              </c:strCache>
            </c:strRef>
          </c:tx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PLDs!$B$1</c:f>
              <c:numCache>
                <c:formatCode>0%</c:formatCode>
                <c:ptCount val="1"/>
                <c:pt idx="0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4E8-4395-966C-F29001BE65AE}"/>
            </c:ext>
          </c:extLst>
        </c:ser>
        <c:ser>
          <c:idx val="1"/>
          <c:order val="1"/>
          <c:tx>
            <c:strRef>
              <c:f>PLDs!$A$2</c:f>
              <c:strCache>
                <c:ptCount val="1"/>
                <c:pt idx="0">
                  <c:v>Slightly Important</c:v>
                </c:pt>
              </c:strCache>
            </c:strRef>
          </c:tx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PLDs!$B$2</c:f>
              <c:numCache>
                <c:formatCode>0%</c:formatCode>
                <c:ptCount val="1"/>
                <c:pt idx="0">
                  <c:v>0.05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4E8-4395-966C-F29001BE65AE}"/>
            </c:ext>
          </c:extLst>
        </c:ser>
        <c:ser>
          <c:idx val="2"/>
          <c:order val="2"/>
          <c:tx>
            <c:strRef>
              <c:f>PLDs!$A$3</c:f>
              <c:strCache>
                <c:ptCount val="1"/>
                <c:pt idx="0">
                  <c:v>Moderately Important</c:v>
                </c:pt>
              </c:strCache>
            </c:strRef>
          </c:tx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PLDs!$B$3</c:f>
              <c:numCache>
                <c:formatCode>0%</c:formatCode>
                <c:ptCount val="1"/>
                <c:pt idx="0">
                  <c:v>0.08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4E8-4395-966C-F29001BE65AE}"/>
            </c:ext>
          </c:extLst>
        </c:ser>
        <c:ser>
          <c:idx val="3"/>
          <c:order val="3"/>
          <c:tx>
            <c:strRef>
              <c:f>PLDs!$A$4</c:f>
              <c:strCache>
                <c:ptCount val="1"/>
                <c:pt idx="0">
                  <c:v>Important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val>
            <c:numRef>
              <c:f>PLDs!$B$4</c:f>
              <c:numCache>
                <c:formatCode>0%</c:formatCode>
                <c:ptCount val="1"/>
                <c:pt idx="0">
                  <c:v>0.26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4E8-4395-966C-F29001BE65AE}"/>
            </c:ext>
          </c:extLst>
        </c:ser>
        <c:ser>
          <c:idx val="4"/>
          <c:order val="4"/>
          <c:tx>
            <c:strRef>
              <c:f>PLDs!$A$5</c:f>
              <c:strCache>
                <c:ptCount val="1"/>
                <c:pt idx="0">
                  <c:v>Very Important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val>
            <c:numRef>
              <c:f>PLDs!$B$5</c:f>
              <c:numCache>
                <c:formatCode>0%</c:formatCode>
                <c:ptCount val="1"/>
                <c:pt idx="0">
                  <c:v>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4E8-4395-966C-F29001BE65A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337067632"/>
        <c:axId val="337069984"/>
      </c:barChart>
      <c:catAx>
        <c:axId val="33706763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337069984"/>
        <c:crosses val="autoZero"/>
        <c:auto val="1"/>
        <c:lblAlgn val="ctr"/>
        <c:lblOffset val="100"/>
        <c:noMultiLvlLbl val="0"/>
      </c:catAx>
      <c:valAx>
        <c:axId val="337069984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337067632"/>
        <c:crosses val="autoZero"/>
        <c:crossBetween val="between"/>
      </c:valAx>
    </c:plotArea>
    <c:legend>
      <c:legendPos val="t"/>
      <c:overlay val="0"/>
      <c:txPr>
        <a:bodyPr/>
        <a:lstStyle/>
        <a:p>
          <a:pPr>
            <a:defRPr sz="1800" b="1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43343" cy="467072"/>
          </a:xfrm>
          <a:prstGeom prst="rect">
            <a:avLst/>
          </a:prstGeom>
        </p:spPr>
        <p:txBody>
          <a:bodyPr vert="horz" lIns="93779" tIns="46889" rIns="93779" bIns="468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4" y="1"/>
            <a:ext cx="3043343" cy="467072"/>
          </a:xfrm>
          <a:prstGeom prst="rect">
            <a:avLst/>
          </a:prstGeom>
        </p:spPr>
        <p:txBody>
          <a:bodyPr vert="horz" lIns="93779" tIns="46889" rIns="93779" bIns="46889" rtlCol="0"/>
          <a:lstStyle>
            <a:lvl1pPr algn="r">
              <a:defRPr sz="1200"/>
            </a:lvl1pPr>
          </a:lstStyle>
          <a:p>
            <a:fld id="{5AFF0F31-54D0-4630-8C55-BF276E3F8767}" type="datetimeFigureOut">
              <a:rPr lang="en-US" smtClean="0"/>
              <a:t>11/22/2018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35"/>
            <a:ext cx="3043343" cy="467071"/>
          </a:xfrm>
          <a:prstGeom prst="rect">
            <a:avLst/>
          </a:prstGeom>
        </p:spPr>
        <p:txBody>
          <a:bodyPr vert="horz" lIns="93779" tIns="46889" rIns="93779" bIns="468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4" y="8842035"/>
            <a:ext cx="3043343" cy="467071"/>
          </a:xfrm>
          <a:prstGeom prst="rect">
            <a:avLst/>
          </a:prstGeom>
        </p:spPr>
        <p:txBody>
          <a:bodyPr vert="horz" lIns="93779" tIns="46889" rIns="93779" bIns="46889" rtlCol="0" anchor="b"/>
          <a:lstStyle>
            <a:lvl1pPr algn="r">
              <a:defRPr sz="1200"/>
            </a:lvl1pPr>
          </a:lstStyle>
          <a:p>
            <a:fld id="{3A60E822-4E35-474A-91E3-517E86AB7EF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246387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43343" cy="467072"/>
          </a:xfrm>
          <a:prstGeom prst="rect">
            <a:avLst/>
          </a:prstGeom>
        </p:spPr>
        <p:txBody>
          <a:bodyPr vert="horz" lIns="93779" tIns="46889" rIns="93779" bIns="4688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4" y="1"/>
            <a:ext cx="3043343" cy="467072"/>
          </a:xfrm>
          <a:prstGeom prst="rect">
            <a:avLst/>
          </a:prstGeom>
        </p:spPr>
        <p:txBody>
          <a:bodyPr vert="horz" lIns="93779" tIns="46889" rIns="93779" bIns="4688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47546E0-52B5-43EE-9597-0C30A4842930}" type="datetimeFigureOut">
              <a:rPr lang="en-US"/>
              <a:pPr>
                <a:defRPr/>
              </a:pPr>
              <a:t>11/22/2018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7638" y="1163638"/>
            <a:ext cx="4187825" cy="3140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779" tIns="46889" rIns="93779" bIns="46889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779" tIns="46889" rIns="93779" bIns="46889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5"/>
            <a:ext cx="3043343" cy="467071"/>
          </a:xfrm>
          <a:prstGeom prst="rect">
            <a:avLst/>
          </a:prstGeom>
        </p:spPr>
        <p:txBody>
          <a:bodyPr vert="horz" lIns="93779" tIns="46889" rIns="93779" bIns="4688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4" y="8842035"/>
            <a:ext cx="3043343" cy="467071"/>
          </a:xfrm>
          <a:prstGeom prst="rect">
            <a:avLst/>
          </a:prstGeom>
        </p:spPr>
        <p:txBody>
          <a:bodyPr vert="horz" lIns="93779" tIns="46889" rIns="93779" bIns="4688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5431E6A-482F-41BF-97C1-9406BE27349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047100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417638" y="1163638"/>
            <a:ext cx="4187825" cy="314007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491715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7638" y="1163638"/>
            <a:ext cx="4187825" cy="31400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CA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5431E6A-482F-41BF-97C1-9406BE273497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542939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7638" y="1163638"/>
            <a:ext cx="4187825" cy="31400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TEAM’s Negotiating Committee:</a:t>
            </a:r>
          </a:p>
          <a:p>
            <a:pPr lvl="1"/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Misty Hughes-Newman, TEAM President (Network Core Infrastructure)</a:t>
            </a:r>
          </a:p>
          <a:p>
            <a:pPr lvl="1"/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Shawn Scarcello, Lead Negotiator (Cochrane Saxberg LLP)</a:t>
            </a:r>
          </a:p>
          <a:p>
            <a:pPr lvl="1"/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Bryan Parker (Marketing)*</a:t>
            </a:r>
          </a:p>
          <a:p>
            <a:pPr lvl="1"/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Veena Snowdon (Marketing)</a:t>
            </a:r>
            <a:b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Tobias Theobald  (IT Network)</a:t>
            </a:r>
            <a:b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Dave Sauer (IFPTE)</a:t>
            </a:r>
          </a:p>
          <a:p>
            <a:pPr lvl="1"/>
            <a:endParaRPr lang="en-C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*Bryan replaced Charlie Hendren as the Company was unable to release Charlie due to business requirements.</a:t>
            </a:r>
          </a:p>
          <a:p>
            <a:pPr lvl="1"/>
            <a:endParaRPr lang="en-C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Main support for the committee:</a:t>
            </a:r>
          </a:p>
          <a:p>
            <a:endParaRPr lang="en-C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Bob Linsdell (TEAM Executive Director)</a:t>
            </a:r>
          </a:p>
          <a:p>
            <a:pPr lvl="1"/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Erin Spencer (TEAM Labour Relations Officer)</a:t>
            </a:r>
          </a:p>
          <a:p>
            <a:endParaRPr lang="en-US" sz="11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5431E6A-482F-41BF-97C1-9406BE273497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870097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5431E6A-482F-41BF-97C1-9406BE273497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990384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5431E6A-482F-41BF-97C1-9406BE273497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827648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5431E6A-482F-41BF-97C1-9406BE273497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43576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5431E6A-482F-41BF-97C1-9406BE273497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480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5431E6A-482F-41BF-97C1-9406BE273497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325343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5431E6A-482F-41BF-97C1-9406BE273497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653273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5431E6A-482F-41BF-97C1-9406BE273497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43794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5431E6A-482F-41BF-97C1-9406BE273497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02643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>
            <a:extLst>
              <a:ext uri="{FF2B5EF4-FFF2-40B4-BE49-F238E27FC236}">
                <a16:creationId xmlns:a16="http://schemas.microsoft.com/office/drawing/2014/main" id="{4EA18A79-2D94-42AA-9135-FFF5F943776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53871" indent="-28995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59802" indent="-23196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23723" indent="-23196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87644" indent="-23196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51565" indent="-231960" defTabSz="4639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15485" indent="-231960" defTabSz="4639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79406" indent="-231960" defTabSz="4639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943327" indent="-231960" defTabSz="4639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6CF501D-F97A-4A36-85FF-B1F3118ADE26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 altLang="en-US"/>
          </a:p>
        </p:txBody>
      </p:sp>
      <p:sp>
        <p:nvSpPr>
          <p:cNvPr id="19459" name="Slide Image Placeholder 1">
            <a:extLst>
              <a:ext uri="{FF2B5EF4-FFF2-40B4-BE49-F238E27FC236}">
                <a16:creationId xmlns:a16="http://schemas.microsoft.com/office/drawing/2014/main" id="{33C3E228-577E-45B9-9A2F-9B068D6BB51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417638" y="1163638"/>
            <a:ext cx="4187825" cy="31400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60" name="Notes Placeholder 2">
            <a:extLst>
              <a:ext uri="{FF2B5EF4-FFF2-40B4-BE49-F238E27FC236}">
                <a16:creationId xmlns:a16="http://schemas.microsoft.com/office/drawing/2014/main" id="{D9316204-8758-43F7-BEB7-02A185203B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926231" eaLnBrk="1" hangingPunct="1">
              <a:spcBef>
                <a:spcPct val="0"/>
              </a:spcBef>
              <a:defRPr/>
            </a:pPr>
            <a:endParaRPr lang="en-C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461" name="Slide Number Placeholder 3">
            <a:extLst>
              <a:ext uri="{FF2B5EF4-FFF2-40B4-BE49-F238E27FC236}">
                <a16:creationId xmlns:a16="http://schemas.microsoft.com/office/drawing/2014/main" id="{7ECE145B-2802-4334-9F96-DA3BE2A4C484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5392249" y="6777820"/>
            <a:ext cx="4126132" cy="356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559" tIns="47780" rIns="95559" bIns="4778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77DED0EF-E2F3-4DBA-871A-5E3B4593702D}" type="slidenum">
              <a:rPr lang="en-US" altLang="en-US" sz="1200"/>
              <a:pPr algn="r" eaLnBrk="1" hangingPunct="1"/>
              <a:t>2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138074187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5431E6A-482F-41BF-97C1-9406BE273497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18289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5431E6A-482F-41BF-97C1-9406BE273497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07791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5431E6A-482F-41BF-97C1-9406BE273497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809159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5431E6A-482F-41BF-97C1-9406BE273497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151318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5431E6A-482F-41BF-97C1-9406BE273497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280646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5431E6A-482F-41BF-97C1-9406BE273497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526652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5431E6A-482F-41BF-97C1-9406BE273497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636904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7638" y="1163638"/>
            <a:ext cx="4187825" cy="31400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US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5431E6A-482F-41BF-97C1-9406BE273497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992377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7638" y="1163638"/>
            <a:ext cx="4187825" cy="31400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US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5431E6A-482F-41BF-97C1-9406BE273497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475434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7638" y="1163638"/>
            <a:ext cx="4187825" cy="31400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US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5431E6A-482F-41BF-97C1-9406BE273497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34502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8D260A03-282D-486B-BD6C-FC64ADF084E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53871" indent="-28995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59802" indent="-23196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23723" indent="-23196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87644" indent="-23196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51565" indent="-231960" defTabSz="4639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15485" indent="-231960" defTabSz="4639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79406" indent="-231960" defTabSz="4639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943327" indent="-231960" defTabSz="4639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9C4923D-6148-4179-BE63-AC0E232686D3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 altLang="en-US"/>
          </a:p>
        </p:txBody>
      </p:sp>
      <p:sp>
        <p:nvSpPr>
          <p:cNvPr id="21507" name="Rectangle 7">
            <a:extLst>
              <a:ext uri="{FF2B5EF4-FFF2-40B4-BE49-F238E27FC236}">
                <a16:creationId xmlns:a16="http://schemas.microsoft.com/office/drawing/2014/main" id="{12231F71-5A9A-4169-B16A-8735718DA242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5390645" y="6777822"/>
            <a:ext cx="4127737" cy="356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375" tIns="48687" rIns="97375" bIns="48687" anchor="b"/>
          <a:lstStyle>
            <a:lvl1pPr defTabSz="941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1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1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1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1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1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1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1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1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FE2B0921-D2C2-4F13-9DEA-D638AF80F087}" type="slidenum">
              <a:rPr lang="en-US" altLang="en-US" sz="1200"/>
              <a:pPr algn="r" eaLnBrk="1" hangingPunct="1"/>
              <a:t>3</a:t>
            </a:fld>
            <a:endParaRPr lang="en-US" altLang="en-US" sz="1200"/>
          </a:p>
        </p:txBody>
      </p:sp>
      <p:sp>
        <p:nvSpPr>
          <p:cNvPr id="21508" name="Rectangle 2">
            <a:extLst>
              <a:ext uri="{FF2B5EF4-FFF2-40B4-BE49-F238E27FC236}">
                <a16:creationId xmlns:a16="http://schemas.microsoft.com/office/drawing/2014/main" id="{B238FC3B-97B8-4615-AC53-E3BFA75E4ED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417638" y="160338"/>
            <a:ext cx="4187825" cy="3141662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9" name="Rectangle 3">
            <a:extLst>
              <a:ext uri="{FF2B5EF4-FFF2-40B4-BE49-F238E27FC236}">
                <a16:creationId xmlns:a16="http://schemas.microsoft.com/office/drawing/2014/main" id="{A88C5BB3-72A1-4BB7-8F8E-8ADEA0F206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71924" y="3465712"/>
            <a:ext cx="6492872" cy="565778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7375" tIns="48687" rIns="97375" bIns="48687" numCol="1" anchor="t" anchorCtr="0" compatLnSpc="1">
            <a:prstTxWarp prst="textNoShape">
              <a:avLst/>
            </a:prstTxWarp>
          </a:bodyPr>
          <a:lstStyle/>
          <a:p>
            <a:r>
              <a:rPr lang="en-CA" sz="1200" dirty="0">
                <a:latin typeface="Arial" panose="020B0604020202020204" pitchFamily="34" charset="0"/>
                <a:cs typeface="Arial" panose="020B0604020202020204" pitchFamily="34" charset="0"/>
              </a:rPr>
              <a:t>TEAM Staff:</a:t>
            </a:r>
          </a:p>
          <a:p>
            <a:pPr lvl="1"/>
            <a:r>
              <a:rPr lang="en-CA" sz="1200" dirty="0">
                <a:latin typeface="Arial" panose="020B0604020202020204" pitchFamily="34" charset="0"/>
                <a:cs typeface="Arial" panose="020B0604020202020204" pitchFamily="34" charset="0"/>
              </a:rPr>
              <a:t>Bob Linsdell, Executive Director</a:t>
            </a:r>
          </a:p>
          <a:p>
            <a:pPr lvl="1"/>
            <a:r>
              <a:rPr lang="en-CA" sz="1200" dirty="0">
                <a:latin typeface="Arial" panose="020B0604020202020204" pitchFamily="34" charset="0"/>
                <a:cs typeface="Arial" panose="020B0604020202020204" pitchFamily="34" charset="0"/>
              </a:rPr>
              <a:t>Erin Spencer, Labour Relations Officer</a:t>
            </a:r>
          </a:p>
          <a:p>
            <a:pPr lvl="1"/>
            <a:r>
              <a:rPr lang="en-CA" sz="1200" dirty="0">
                <a:latin typeface="Arial" panose="020B0604020202020204" pitchFamily="34" charset="0"/>
                <a:cs typeface="Arial" panose="020B0604020202020204" pitchFamily="34" charset="0"/>
              </a:rPr>
              <a:t>Alma Cruz Bell, Administrative Assistant</a:t>
            </a:r>
          </a:p>
          <a:p>
            <a:pPr lvl="1"/>
            <a:r>
              <a:rPr lang="en-CA" sz="1200" dirty="0">
                <a:latin typeface="Arial" panose="020B0604020202020204" pitchFamily="34" charset="0"/>
                <a:cs typeface="Arial" panose="020B0604020202020204" pitchFamily="34" charset="0"/>
              </a:rPr>
              <a:t>Kelly Pokorny, Administrative Assistant (Term)</a:t>
            </a:r>
          </a:p>
          <a:p>
            <a:pPr lvl="1"/>
            <a:endParaRPr lang="en-CA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CA" sz="1200" dirty="0">
                <a:latin typeface="Arial" panose="020B0604020202020204" pitchFamily="34" charset="0"/>
                <a:cs typeface="Arial" panose="020B0604020202020204" pitchFamily="34" charset="0"/>
              </a:rPr>
              <a:t>TEAM Board:</a:t>
            </a:r>
          </a:p>
          <a:p>
            <a:pPr lvl="1"/>
            <a:r>
              <a:rPr lang="en-CA" sz="1200" dirty="0">
                <a:latin typeface="Arial" panose="020B0604020202020204" pitchFamily="34" charset="0"/>
                <a:cs typeface="Arial" panose="020B0604020202020204" pitchFamily="34" charset="0"/>
              </a:rPr>
              <a:t>Mike Taylor, VP</a:t>
            </a:r>
          </a:p>
          <a:p>
            <a:pPr lvl="1"/>
            <a:r>
              <a:rPr lang="en-CA" sz="1200" dirty="0">
                <a:latin typeface="Arial" panose="020B0604020202020204" pitchFamily="34" charset="0"/>
                <a:cs typeface="Arial" panose="020B0604020202020204" pitchFamily="34" charset="0"/>
              </a:rPr>
              <a:t>Tobi Theobald, Treasurer</a:t>
            </a:r>
          </a:p>
          <a:p>
            <a:pPr lvl="1"/>
            <a:r>
              <a:rPr lang="en-CA" sz="1200" dirty="0">
                <a:latin typeface="Arial" panose="020B0604020202020204" pitchFamily="34" charset="0"/>
                <a:cs typeface="Arial" panose="020B0604020202020204" pitchFamily="34" charset="0"/>
              </a:rPr>
              <a:t>Steve Holt, Secretary</a:t>
            </a:r>
          </a:p>
          <a:p>
            <a:pPr lvl="1"/>
            <a:r>
              <a:rPr lang="en-CA" sz="1200" dirty="0">
                <a:latin typeface="Arial" panose="020B0604020202020204" pitchFamily="34" charset="0"/>
                <a:cs typeface="Arial" panose="020B0604020202020204" pitchFamily="34" charset="0"/>
              </a:rPr>
              <a:t>Nicki Hughes</a:t>
            </a:r>
          </a:p>
          <a:p>
            <a:pPr lvl="1"/>
            <a:r>
              <a:rPr lang="en-CA" sz="1200" dirty="0">
                <a:latin typeface="Arial" panose="020B0604020202020204" pitchFamily="34" charset="0"/>
                <a:cs typeface="Arial" panose="020B0604020202020204" pitchFamily="34" charset="0"/>
              </a:rPr>
              <a:t>Charlie Hendren</a:t>
            </a:r>
          </a:p>
          <a:p>
            <a:pPr lvl="1"/>
            <a:r>
              <a:rPr lang="en-CA" sz="1200" dirty="0">
                <a:latin typeface="Arial" panose="020B0604020202020204" pitchFamily="34" charset="0"/>
                <a:cs typeface="Arial" panose="020B0604020202020204" pitchFamily="34" charset="0"/>
              </a:rPr>
              <a:t>Bryan Parker</a:t>
            </a:r>
          </a:p>
          <a:p>
            <a:pPr lvl="1"/>
            <a:r>
              <a:rPr lang="en-CA" sz="1200" dirty="0">
                <a:latin typeface="Arial" panose="020B0604020202020204" pitchFamily="34" charset="0"/>
                <a:cs typeface="Arial" panose="020B0604020202020204" pitchFamily="34" charset="0"/>
              </a:rPr>
              <a:t>Veena Snowdon</a:t>
            </a:r>
          </a:p>
          <a:p>
            <a:pPr lvl="1"/>
            <a:r>
              <a:rPr lang="en-CA" sz="1200" dirty="0">
                <a:latin typeface="Arial" panose="020B0604020202020204" pitchFamily="34" charset="0"/>
                <a:cs typeface="Arial" panose="020B0604020202020204" pitchFamily="34" charset="0"/>
              </a:rPr>
              <a:t>Jason Whenham</a:t>
            </a:r>
          </a:p>
          <a:p>
            <a:pPr lvl="0"/>
            <a:endParaRPr lang="en-CA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CA" sz="1200" dirty="0">
                <a:latin typeface="Arial" panose="020B0604020202020204" pitchFamily="34" charset="0"/>
                <a:cs typeface="Arial" panose="020B0604020202020204" pitchFamily="34" charset="0"/>
              </a:rPr>
              <a:t>IFPTE Representative:</a:t>
            </a:r>
          </a:p>
          <a:p>
            <a:pPr lvl="1"/>
            <a:r>
              <a:rPr lang="en-CA" sz="1200" dirty="0">
                <a:latin typeface="Arial" panose="020B0604020202020204" pitchFamily="34" charset="0"/>
                <a:cs typeface="Arial" panose="020B0604020202020204" pitchFamily="34" charset="0"/>
              </a:rPr>
              <a:t>Dave Sauer</a:t>
            </a:r>
          </a:p>
          <a:p>
            <a:endParaRPr lang="en-CA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CA" sz="1200" dirty="0">
                <a:latin typeface="Arial" panose="020B0604020202020204" pitchFamily="34" charset="0"/>
                <a:cs typeface="Arial" panose="020B0604020202020204" pitchFamily="34" charset="0"/>
              </a:rPr>
              <a:t>Cochrane Saxberg:</a:t>
            </a:r>
          </a:p>
          <a:p>
            <a:pPr lvl="1"/>
            <a:r>
              <a:rPr lang="en-CA" sz="1200" dirty="0">
                <a:latin typeface="Arial" panose="020B0604020202020204" pitchFamily="34" charset="0"/>
                <a:cs typeface="Arial" panose="020B0604020202020204" pitchFamily="34" charset="0"/>
              </a:rPr>
              <a:t>Kris Saxberg, Partner</a:t>
            </a:r>
          </a:p>
          <a:p>
            <a:pPr lvl="1"/>
            <a:r>
              <a:rPr lang="en-CA" sz="1200" dirty="0">
                <a:latin typeface="Arial" panose="020B0604020202020204" pitchFamily="34" charset="0"/>
                <a:cs typeface="Arial" panose="020B0604020202020204" pitchFamily="34" charset="0"/>
              </a:rPr>
              <a:t>Shawn Scarcello, Partner</a:t>
            </a:r>
          </a:p>
        </p:txBody>
      </p:sp>
    </p:spTree>
    <p:extLst>
      <p:ext uri="{BB962C8B-B14F-4D97-AF65-F5344CB8AC3E}">
        <p14:creationId xmlns:p14="http://schemas.microsoft.com/office/powerpoint/2010/main" val="289646662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7638" y="1163638"/>
            <a:ext cx="4187825" cy="31400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US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5431E6A-482F-41BF-97C1-9406BE273497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236011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7638" y="1163638"/>
            <a:ext cx="4187825" cy="31400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US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5431E6A-482F-41BF-97C1-9406BE273497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240528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7638" y="1163638"/>
            <a:ext cx="4187825" cy="31400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US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5431E6A-482F-41BF-97C1-9406BE273497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046389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7638" y="1163638"/>
            <a:ext cx="4187825" cy="31400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US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5431E6A-482F-41BF-97C1-9406BE273497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0745543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88CDBA2-41F2-4364-BD06-68710231B19D}" type="slidenum">
              <a:rPr lang="en-US" altLang="en-US" smtClean="0"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34</a:t>
            </a:fld>
            <a:endParaRPr lang="en-US" altLang="en-US" dirty="0">
              <a:latin typeface="Arial" charset="0"/>
              <a:cs typeface="Arial" charset="0"/>
            </a:endParaRPr>
          </a:p>
        </p:txBody>
      </p:sp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062038" y="188913"/>
            <a:ext cx="5064125" cy="37973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 dirty="0">
              <a:latin typeface="Arial" charset="0"/>
              <a:cs typeface="Arial" charset="0"/>
            </a:endParaRPr>
          </a:p>
        </p:txBody>
      </p:sp>
      <p:sp>
        <p:nvSpPr>
          <p:cNvPr id="43012" name="Slide Number Placeholder 3"/>
          <p:cNvSpPr txBox="1">
            <a:spLocks noGrp="1"/>
          </p:cNvSpPr>
          <p:nvPr/>
        </p:nvSpPr>
        <p:spPr bwMode="auto">
          <a:xfrm>
            <a:off x="5456169" y="6778189"/>
            <a:ext cx="4174782" cy="3571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559" tIns="47780" rIns="95559" bIns="47780" anchor="b"/>
          <a:lstStyle/>
          <a:p>
            <a:pPr algn="r"/>
            <a:fld id="{A753C175-2BDD-47F8-934B-DCA181FE5D10}" type="slidenum">
              <a:rPr lang="en-US" altLang="en-US" sz="1200"/>
              <a:pPr algn="r"/>
              <a:t>34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6162411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8D260A03-282D-486B-BD6C-FC64ADF084E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53871" indent="-28995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59802" indent="-23196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23723" indent="-23196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87644" indent="-23196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51565" indent="-231960" defTabSz="4639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15485" indent="-231960" defTabSz="4639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79406" indent="-231960" defTabSz="4639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943327" indent="-231960" defTabSz="4639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9C4923D-6148-4179-BE63-AC0E232686D3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 altLang="en-US"/>
          </a:p>
        </p:txBody>
      </p:sp>
      <p:sp>
        <p:nvSpPr>
          <p:cNvPr id="21507" name="Rectangle 7">
            <a:extLst>
              <a:ext uri="{FF2B5EF4-FFF2-40B4-BE49-F238E27FC236}">
                <a16:creationId xmlns:a16="http://schemas.microsoft.com/office/drawing/2014/main" id="{12231F71-5A9A-4169-B16A-8735718DA242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5390645" y="6777822"/>
            <a:ext cx="4127737" cy="356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375" tIns="48687" rIns="97375" bIns="48687" anchor="b"/>
          <a:lstStyle>
            <a:lvl1pPr defTabSz="941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1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1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1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1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1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1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1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1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FE2B0921-D2C2-4F13-9DEA-D638AF80F087}" type="slidenum">
              <a:rPr lang="en-US" altLang="en-US" sz="1200"/>
              <a:pPr algn="r" eaLnBrk="1" hangingPunct="1"/>
              <a:t>4</a:t>
            </a:fld>
            <a:endParaRPr lang="en-US" altLang="en-US" sz="1200"/>
          </a:p>
        </p:txBody>
      </p:sp>
      <p:sp>
        <p:nvSpPr>
          <p:cNvPr id="21508" name="Rectangle 2">
            <a:extLst>
              <a:ext uri="{FF2B5EF4-FFF2-40B4-BE49-F238E27FC236}">
                <a16:creationId xmlns:a16="http://schemas.microsoft.com/office/drawing/2014/main" id="{B238FC3B-97B8-4615-AC53-E3BFA75E4ED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417638" y="160338"/>
            <a:ext cx="4187825" cy="3141662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9" name="Rectangle 3">
            <a:extLst>
              <a:ext uri="{FF2B5EF4-FFF2-40B4-BE49-F238E27FC236}">
                <a16:creationId xmlns:a16="http://schemas.microsoft.com/office/drawing/2014/main" id="{A88C5BB3-72A1-4BB7-8F8E-8ADEA0F206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71924" y="3465712"/>
            <a:ext cx="6492872" cy="565778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7375" tIns="48687" rIns="97375" bIns="48687" numCol="1" anchor="t" anchorCtr="0" compatLnSpc="1">
            <a:prstTxWarp prst="textNoShape">
              <a:avLst/>
            </a:prstTxWarp>
          </a:bodyPr>
          <a:lstStyle/>
          <a:p>
            <a:endParaRPr lang="en-CA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59385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8D260A03-282D-486B-BD6C-FC64ADF084E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53871" indent="-28995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59802" indent="-23196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23723" indent="-23196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87644" indent="-23196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51565" indent="-231960" defTabSz="4639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15485" indent="-231960" defTabSz="4639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79406" indent="-231960" defTabSz="4639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943327" indent="-231960" defTabSz="4639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9C4923D-6148-4179-BE63-AC0E232686D3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 altLang="en-US"/>
          </a:p>
        </p:txBody>
      </p:sp>
      <p:sp>
        <p:nvSpPr>
          <p:cNvPr id="21507" name="Rectangle 7">
            <a:extLst>
              <a:ext uri="{FF2B5EF4-FFF2-40B4-BE49-F238E27FC236}">
                <a16:creationId xmlns:a16="http://schemas.microsoft.com/office/drawing/2014/main" id="{12231F71-5A9A-4169-B16A-8735718DA242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5390645" y="6777822"/>
            <a:ext cx="4127737" cy="356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375" tIns="48687" rIns="97375" bIns="48687" anchor="b"/>
          <a:lstStyle>
            <a:lvl1pPr defTabSz="941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1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1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1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1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1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1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1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1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FE2B0921-D2C2-4F13-9DEA-D638AF80F087}" type="slidenum">
              <a:rPr lang="en-US" altLang="en-US" sz="1200"/>
              <a:pPr algn="r" eaLnBrk="1" hangingPunct="1"/>
              <a:t>5</a:t>
            </a:fld>
            <a:endParaRPr lang="en-US" altLang="en-US" sz="1200"/>
          </a:p>
        </p:txBody>
      </p:sp>
      <p:sp>
        <p:nvSpPr>
          <p:cNvPr id="21508" name="Rectangle 2">
            <a:extLst>
              <a:ext uri="{FF2B5EF4-FFF2-40B4-BE49-F238E27FC236}">
                <a16:creationId xmlns:a16="http://schemas.microsoft.com/office/drawing/2014/main" id="{B238FC3B-97B8-4615-AC53-E3BFA75E4ED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417638" y="160338"/>
            <a:ext cx="4187825" cy="3141662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9" name="Rectangle 3">
            <a:extLst>
              <a:ext uri="{FF2B5EF4-FFF2-40B4-BE49-F238E27FC236}">
                <a16:creationId xmlns:a16="http://schemas.microsoft.com/office/drawing/2014/main" id="{A88C5BB3-72A1-4BB7-8F8E-8ADEA0F206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71924" y="3465712"/>
            <a:ext cx="6492872" cy="565778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7375" tIns="48687" rIns="97375" bIns="48687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CA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53340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7"/>
          <p:cNvSpPr txBox="1">
            <a:spLocks noGrp="1" noChangeArrowheads="1"/>
          </p:cNvSpPr>
          <p:nvPr/>
        </p:nvSpPr>
        <p:spPr bwMode="auto">
          <a:xfrm>
            <a:off x="3978134" y="8842035"/>
            <a:ext cx="3043343" cy="4670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779" tIns="46889" rIns="93779" bIns="46889" anchor="b"/>
          <a:lstStyle/>
          <a:p>
            <a:pPr algn="r"/>
            <a:fld id="{71FAC955-C72B-4B39-B0CD-963EFC6E438B}" type="slidenum">
              <a:rPr lang="en-US" altLang="en-US" sz="1200"/>
              <a:pPr algn="r"/>
              <a:t>6</a:t>
            </a:fld>
            <a:endParaRPr lang="en-US" altLang="en-US" sz="1200" dirty="0"/>
          </a:p>
        </p:txBody>
      </p:sp>
      <p:sp>
        <p:nvSpPr>
          <p:cNvPr id="28674" name="Rectangle 7"/>
          <p:cNvSpPr txBox="1">
            <a:spLocks noGrp="1" noChangeArrowheads="1"/>
          </p:cNvSpPr>
          <p:nvPr/>
        </p:nvSpPr>
        <p:spPr bwMode="auto">
          <a:xfrm>
            <a:off x="5392508" y="6778192"/>
            <a:ext cx="4126071" cy="3571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559" tIns="47780" rIns="95559" bIns="47780" anchor="b"/>
          <a:lstStyle/>
          <a:p>
            <a:pPr algn="r"/>
            <a:fld id="{BBA1BFA6-9E44-4F56-9E00-DDBCE47E07DE}" type="slidenum">
              <a:rPr lang="en-US" altLang="en-US" sz="1200"/>
              <a:pPr algn="r"/>
              <a:t>6</a:t>
            </a:fld>
            <a:endParaRPr lang="en-US" altLang="en-US" sz="1200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06513" y="188913"/>
            <a:ext cx="4537075" cy="34036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42367" y="3724325"/>
            <a:ext cx="6609976" cy="5354785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spcAft>
                <a:spcPts val="0"/>
              </a:spcAft>
            </a:pPr>
            <a:endParaRPr lang="en-CA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29905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065A9C1-2E55-4C72-831F-A1D4D9720457}" type="slidenum">
              <a:rPr lang="en-US" altLang="en-US" smtClean="0"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 altLang="en-US" dirty="0">
              <a:latin typeface="Arial" charset="0"/>
              <a:cs typeface="Arial" charset="0"/>
            </a:endParaRPr>
          </a:p>
        </p:txBody>
      </p:sp>
      <p:sp>
        <p:nvSpPr>
          <p:cNvPr id="26626" name="Rectangle 7"/>
          <p:cNvSpPr txBox="1">
            <a:spLocks noGrp="1" noChangeArrowheads="1"/>
          </p:cNvSpPr>
          <p:nvPr/>
        </p:nvSpPr>
        <p:spPr bwMode="auto">
          <a:xfrm>
            <a:off x="5392508" y="6778192"/>
            <a:ext cx="4126071" cy="3571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559" tIns="47780" rIns="95559" bIns="47780" anchor="b"/>
          <a:lstStyle/>
          <a:p>
            <a:pPr algn="r"/>
            <a:fld id="{D8730EF0-DA77-47A5-8AE5-C43E713584F5}" type="slidenum">
              <a:rPr lang="en-US" altLang="en-US" sz="1200"/>
              <a:pPr algn="r"/>
              <a:t>7</a:t>
            </a:fld>
            <a:endParaRPr lang="en-US" altLang="en-US" sz="1200" dirty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828675" y="188913"/>
            <a:ext cx="5370513" cy="40274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31352" y="4480007"/>
            <a:ext cx="6665058" cy="4599107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927842" eaLnBrk="1" hangingPunct="1">
              <a:spcBef>
                <a:spcPct val="0"/>
              </a:spcBef>
              <a:defRPr/>
            </a:pPr>
            <a:endParaRPr lang="en-CA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67662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7638" y="1163638"/>
            <a:ext cx="4187825" cy="31400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27842">
              <a:spcBef>
                <a:spcPts val="0"/>
              </a:spcBef>
              <a:defRPr/>
            </a:pPr>
            <a:endParaRPr lang="en-C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5431E6A-482F-41BF-97C1-9406BE273497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87051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5431E6A-482F-41BF-97C1-9406BE273497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9089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3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3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9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189" indent="0" algn="ctr">
              <a:buNone/>
              <a:defRPr sz="2400"/>
            </a:lvl2pPr>
            <a:lvl3pPr marL="914378" indent="0" algn="ctr">
              <a:buNone/>
              <a:defRPr sz="2400"/>
            </a:lvl3pPr>
            <a:lvl4pPr marL="1371566" indent="0" algn="ctr">
              <a:buNone/>
              <a:defRPr sz="2000"/>
            </a:lvl4pPr>
            <a:lvl5pPr marL="1828754" indent="0" algn="ctr">
              <a:buNone/>
              <a:defRPr sz="2000"/>
            </a:lvl5pPr>
            <a:lvl6pPr marL="2285943" indent="0" algn="ctr">
              <a:buNone/>
              <a:defRPr sz="2000"/>
            </a:lvl6pPr>
            <a:lvl7pPr marL="2743132" indent="0" algn="ctr">
              <a:buNone/>
              <a:defRPr sz="2000"/>
            </a:lvl7pPr>
            <a:lvl8pPr marL="3200320" indent="0" algn="ctr">
              <a:buNone/>
              <a:defRPr sz="2000"/>
            </a:lvl8pPr>
            <a:lvl9pPr marL="3657509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783B9E8-3769-4CF1-915E-A20910E010E4}" type="datetime1">
              <a:rPr lang="en-US" altLang="en-US" smtClean="0"/>
              <a:pPr>
                <a:defRPr/>
              </a:pPr>
              <a:t>11/22/2018</a:t>
            </a:fld>
            <a:endParaRPr lang="en-CA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C7E810-92C4-42C6-9DB4-65BC66CED5FC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06182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6808EFA-70B6-4551-B63A-4A7CEE041719}" type="datetime1">
              <a:rPr lang="en-US" altLang="en-US" smtClean="0"/>
              <a:pPr>
                <a:defRPr/>
              </a:pPr>
              <a:t>11/22/2018</a:t>
            </a:fld>
            <a:endParaRPr lang="en-CA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242D44-5A4C-4F32-A65E-A5FA4F8906D7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874460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3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3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412302"/>
            <a:ext cx="1971675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C9581F-C0DA-44D4-8FBD-AA5565DE4884}" type="datetime1">
              <a:rPr lang="en-US" altLang="en-US" smtClean="0"/>
              <a:pPr>
                <a:defRPr/>
              </a:pPr>
              <a:t>11/22/2018</a:t>
            </a:fld>
            <a:endParaRPr lang="en-CA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6B08EC-2987-4954-9A48-A7254D31286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209563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4C91087-3209-44D9-B871-BCC49006FE1C}" type="datetime1">
              <a:rPr lang="en-US" altLang="en-US" smtClean="0"/>
              <a:pPr>
                <a:defRPr/>
              </a:pPr>
              <a:t>11/22/2018</a:t>
            </a:fld>
            <a:endParaRPr lang="en-CA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D87B12-6D02-42C6-ADDB-916460F457DB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44029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3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3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73F49FA-E9A6-4BC3-A79E-F831EA9BD3DF}" type="datetime1">
              <a:rPr lang="en-US" altLang="en-US" smtClean="0"/>
              <a:pPr>
                <a:defRPr/>
              </a:pPr>
              <a:t>11/22/2018</a:t>
            </a:fld>
            <a:endParaRPr lang="en-CA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3C534D-4CDD-4028-9EE9-B8F19FFD0093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00371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5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6"/>
            <a:ext cx="370332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D58C619-10EB-4A3B-B1B6-D2B6C749CAFB}" type="datetime1">
              <a:rPr lang="en-US" altLang="en-US" smtClean="0"/>
              <a:pPr>
                <a:defRPr/>
              </a:pPr>
              <a:t>11/22/2018</a:t>
            </a:fld>
            <a:endParaRPr lang="en-CA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E185C7-56B5-42E3-9AFF-B8388B8084C6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955321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5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3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189" indent="0">
              <a:buNone/>
              <a:defRPr sz="2000" b="1"/>
            </a:lvl2pPr>
            <a:lvl3pPr marL="914378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2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5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3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189" indent="0">
              <a:buNone/>
              <a:defRPr sz="2000" b="1"/>
            </a:lvl2pPr>
            <a:lvl3pPr marL="914378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2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5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94CE45C-DAE7-4083-AC6A-E8ED1B308D21}" type="datetime1">
              <a:rPr lang="en-US" altLang="en-US" smtClean="0"/>
              <a:pPr>
                <a:defRPr/>
              </a:pPr>
              <a:t>11/22/2018</a:t>
            </a:fld>
            <a:endParaRPr lang="en-CA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C6928A-5328-4733-8B01-3D16CFEDD248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682689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637C6A1-B50E-4390-A65F-1433779C4099}" type="datetime1">
              <a:rPr lang="en-US" altLang="en-US" smtClean="0"/>
              <a:pPr>
                <a:defRPr/>
              </a:pPr>
              <a:t>11/22/2018</a:t>
            </a:fld>
            <a:endParaRPr lang="en-CA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316781-B9B1-48B6-A20F-0C16978A3F91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79928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3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3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0DC9D51-03C9-4936-9575-B302197C0E17}" type="datetime1">
              <a:rPr lang="en-US" altLang="en-US" smtClean="0"/>
              <a:pPr>
                <a:defRPr/>
              </a:pPr>
              <a:t>11/22/2018</a:t>
            </a:fld>
            <a:endParaRPr lang="en-CA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CA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261DCE-DB9C-46DE-A883-54093CB860C6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07616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4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4" y="0"/>
            <a:ext cx="48007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1" y="731520"/>
            <a:ext cx="486918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2926081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189" indent="0">
              <a:buNone/>
              <a:defRPr sz="1200"/>
            </a:lvl2pPr>
            <a:lvl3pPr marL="914378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2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5" y="6459787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9A9D2D59-965A-4D5E-A180-FFFD82AC7780}" type="datetime1">
              <a:rPr lang="en-US" altLang="en-US" smtClean="0"/>
              <a:pPr>
                <a:defRPr/>
              </a:pPr>
              <a:t>11/22/2018</a:t>
            </a:fld>
            <a:endParaRPr lang="en-CA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7"/>
            <a:ext cx="3486151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CA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0FD557C1-1271-4DD1-ACC9-E1C274283F0B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97269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3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1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8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2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189" indent="0">
              <a:buNone/>
              <a:defRPr sz="1200"/>
            </a:lvl2pPr>
            <a:lvl3pPr marL="914378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2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9ECFAF-0B9C-46B1-9B29-87D7238102ED}" type="datetime1">
              <a:rPr lang="en-US" altLang="en-US" smtClean="0"/>
              <a:pPr>
                <a:defRPr/>
              </a:pPr>
              <a:t>11/22/2018</a:t>
            </a:fld>
            <a:endParaRPr lang="en-CA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AB9224-3467-499F-B642-B150D9F6DC20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502394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" y="6334317"/>
            <a:ext cx="9144001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5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7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3CB0937E-C267-4BFA-A449-D6BCC7B4CA0A}" type="datetime1">
              <a:rPr lang="en-US" altLang="en-US" smtClean="0"/>
              <a:pPr>
                <a:defRPr/>
              </a:pPr>
              <a:t>11/22/2018</a:t>
            </a:fld>
            <a:endParaRPr lang="en-CA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41" y="6459787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CA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5" y="6459787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84F32DA7-E18C-4E72-8804-7FC013882675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50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0103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</p:sldLayoutIdLst>
  <p:txStyles>
    <p:titleStyle>
      <a:lvl1pPr algn="l" defTabSz="914378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38" indent="-91438" algn="l" defTabSz="914378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38" indent="-182876" algn="l" defTabSz="914378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14" indent="-182876" algn="l" defTabSz="914378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789" indent="-182876" algn="l" defTabSz="914378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65" indent="-182876" algn="l" defTabSz="914378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099973" indent="-228594" algn="l" defTabSz="914378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299968" indent="-228594" algn="l" defTabSz="914378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499963" indent="-228594" algn="l" defTabSz="914378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699958" indent="-228594" algn="l" defTabSz="914378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ubtitle 5"/>
          <p:cNvSpPr>
            <a:spLocks noGrp="1"/>
          </p:cNvSpPr>
          <p:nvPr>
            <p:ph idx="1"/>
          </p:nvPr>
        </p:nvSpPr>
        <p:spPr>
          <a:xfrm>
            <a:off x="538316" y="2448232"/>
            <a:ext cx="8067368" cy="2712939"/>
          </a:xfrm>
        </p:spPr>
        <p:txBody>
          <a:bodyPr>
            <a:normAutofit/>
          </a:bodyPr>
          <a:lstStyle/>
          <a:p>
            <a:pPr algn="just" eaLnBrk="1" hangingPunct="1">
              <a:spcBef>
                <a:spcPct val="25000"/>
              </a:spcBef>
            </a:pPr>
            <a:endParaRPr lang="en-US" altLang="en-US" sz="2800" dirty="0">
              <a:solidFill>
                <a:schemeClr val="accent2">
                  <a:lumMod val="75000"/>
                </a:schemeClr>
              </a:solidFill>
            </a:endParaRPr>
          </a:p>
          <a:p>
            <a:pPr marL="1117092" lvl="6" indent="0">
              <a:spcBef>
                <a:spcPct val="25000"/>
              </a:spcBef>
              <a:buNone/>
            </a:pPr>
            <a:r>
              <a:rPr lang="en-US" altLang="en-US" sz="2400" dirty="0">
                <a:solidFill>
                  <a:schemeClr val="accent2">
                    <a:lumMod val="75000"/>
                  </a:schemeClr>
                </a:solidFill>
              </a:rPr>
              <a:t>October 30	 –   Winnipeg (Corydon/Osborne) </a:t>
            </a:r>
          </a:p>
          <a:p>
            <a:pPr marL="1117092" lvl="6" indent="0">
              <a:spcBef>
                <a:spcPct val="25000"/>
              </a:spcBef>
              <a:buNone/>
            </a:pPr>
            <a:r>
              <a:rPr lang="en-US" altLang="en-US" sz="2400" dirty="0">
                <a:solidFill>
                  <a:schemeClr val="accent2">
                    <a:lumMod val="75000"/>
                  </a:schemeClr>
                </a:solidFill>
              </a:rPr>
              <a:t>October 31	 –   Winnipeg (Downtown)</a:t>
            </a:r>
          </a:p>
          <a:p>
            <a:pPr marL="1117092" lvl="6" indent="0">
              <a:spcBef>
                <a:spcPct val="25000"/>
              </a:spcBef>
              <a:buNone/>
            </a:pPr>
            <a:r>
              <a:rPr lang="en-US" altLang="en-US" sz="2400" dirty="0">
                <a:solidFill>
                  <a:schemeClr val="accent2">
                    <a:lumMod val="75000"/>
                  </a:schemeClr>
                </a:solidFill>
              </a:rPr>
              <a:t>November 7	 –   Brandon</a:t>
            </a:r>
          </a:p>
          <a:p>
            <a:pPr algn="just"/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716A8FE-8338-404F-B762-C08339CE1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b="1" dirty="0">
                <a:solidFill>
                  <a:schemeClr val="accent2">
                    <a:lumMod val="75000"/>
                  </a:schemeClr>
                </a:solidFill>
              </a:rPr>
              <a:t>TEAM-IFPTE Local 161</a:t>
            </a:r>
            <a:br>
              <a:rPr lang="en-US" altLang="en-US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altLang="en-US" dirty="0">
                <a:solidFill>
                  <a:schemeClr val="accent2">
                    <a:lumMod val="75000"/>
                  </a:schemeClr>
                </a:solidFill>
              </a:rPr>
              <a:t>2018 General Meetings</a:t>
            </a:r>
            <a:endParaRPr lang="en-CA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6640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8919A485-272C-4AD5-BA80-3F16F96D56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60" y="286605"/>
            <a:ext cx="7543800" cy="1450757"/>
          </a:xfrm>
        </p:spPr>
        <p:txBody>
          <a:bodyPr>
            <a:normAutofit/>
          </a:bodyPr>
          <a:lstStyle/>
          <a:p>
            <a:pPr defTabSz="914332"/>
            <a:r>
              <a:rPr lang="en-US" altLang="en-US" b="1" kern="0" dirty="0">
                <a:solidFill>
                  <a:schemeClr val="accent2">
                    <a:lumMod val="75000"/>
                  </a:schemeClr>
                </a:solidFill>
              </a:rPr>
              <a:t>Member Advocacy</a:t>
            </a:r>
            <a:endParaRPr lang="en-CA" sz="32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02CBA1D8-C18D-4C63-B407-A6D1721707DA}"/>
              </a:ext>
            </a:extLst>
          </p:cNvPr>
          <p:cNvSpPr txBox="1">
            <a:spLocks noChangeArrowheads="1"/>
          </p:cNvSpPr>
          <p:nvPr/>
        </p:nvSpPr>
        <p:spPr>
          <a:xfrm>
            <a:off x="822960" y="1952978"/>
            <a:ext cx="7530738" cy="4330256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38" indent="-91438" algn="l" defTabSz="914378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38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14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789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65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99973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99968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499963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699958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None/>
            </a:pPr>
            <a:r>
              <a:rPr lang="en-CA" altLang="en-US" sz="2600" dirty="0">
                <a:solidFill>
                  <a:schemeClr val="accent2">
                    <a:lumMod val="75000"/>
                  </a:schemeClr>
                </a:solidFill>
              </a:rPr>
              <a:t>Current Round of Downsizing:</a:t>
            </a:r>
          </a:p>
          <a:p>
            <a:pPr marL="560888" lvl="1" indent="-268288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CA" altLang="en-US" sz="2400" dirty="0">
                <a:solidFill>
                  <a:schemeClr val="accent2">
                    <a:lumMod val="75000"/>
                  </a:schemeClr>
                </a:solidFill>
              </a:rPr>
              <a:t>Up to 27 positions were targeted</a:t>
            </a:r>
          </a:p>
          <a:p>
            <a:pPr marL="560888" lvl="1" indent="-268288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CA" altLang="en-US" sz="2400" dirty="0">
                <a:solidFill>
                  <a:schemeClr val="accent2">
                    <a:lumMod val="75000"/>
                  </a:schemeClr>
                </a:solidFill>
              </a:rPr>
              <a:t>More non-targeted members applied, so potential for redeployments</a:t>
            </a:r>
          </a:p>
          <a:p>
            <a:pPr marL="0" indent="0" fontAlgn="auto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None/>
            </a:pPr>
            <a:r>
              <a:rPr lang="en-CA" altLang="en-US" sz="2600" dirty="0">
                <a:solidFill>
                  <a:schemeClr val="accent2">
                    <a:lumMod val="75000"/>
                  </a:schemeClr>
                </a:solidFill>
              </a:rPr>
              <a:t>Summary of 2018 Job Reductions:</a:t>
            </a:r>
          </a:p>
          <a:p>
            <a:pPr marL="560888" lvl="1" indent="-268288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CA" altLang="en-US" sz="2400" dirty="0">
                <a:solidFill>
                  <a:schemeClr val="accent2">
                    <a:lumMod val="75000"/>
                  </a:schemeClr>
                </a:solidFill>
              </a:rPr>
              <a:t>TEAM positions targeted in three VRTIP’s</a:t>
            </a:r>
          </a:p>
          <a:p>
            <a:pPr marL="560888" lvl="1" indent="-268288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CA" altLang="en-US" sz="2400" dirty="0">
                <a:solidFill>
                  <a:schemeClr val="accent2">
                    <a:lumMod val="75000"/>
                  </a:schemeClr>
                </a:solidFill>
              </a:rPr>
              <a:t>Approximately 56 VRTIP departures in total</a:t>
            </a:r>
          </a:p>
          <a:p>
            <a:pPr marL="560888" lvl="1" indent="-268288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CA" altLang="en-US" sz="2400" dirty="0">
                <a:solidFill>
                  <a:schemeClr val="accent2">
                    <a:lumMod val="75000"/>
                  </a:schemeClr>
                </a:solidFill>
              </a:rPr>
              <a:t>One member has received a layoff notice</a:t>
            </a:r>
          </a:p>
        </p:txBody>
      </p:sp>
    </p:spTree>
    <p:extLst>
      <p:ext uri="{BB962C8B-B14F-4D97-AF65-F5344CB8AC3E}">
        <p14:creationId xmlns:p14="http://schemas.microsoft.com/office/powerpoint/2010/main" val="4173073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C17992A1-D481-4BFC-939B-12133303B4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60" y="286605"/>
            <a:ext cx="7543800" cy="1450757"/>
          </a:xfrm>
        </p:spPr>
        <p:txBody>
          <a:bodyPr>
            <a:normAutofit/>
          </a:bodyPr>
          <a:lstStyle/>
          <a:p>
            <a:pPr defTabSz="914332"/>
            <a:r>
              <a:rPr lang="en-US" altLang="en-US" b="1" kern="0" dirty="0">
                <a:solidFill>
                  <a:schemeClr val="accent2">
                    <a:lumMod val="75000"/>
                  </a:schemeClr>
                </a:solidFill>
              </a:rPr>
              <a:t>Negotiations</a:t>
            </a:r>
            <a:br>
              <a:rPr lang="en-US" altLang="en-US" b="1" kern="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3200" dirty="0">
                <a:solidFill>
                  <a:schemeClr val="accent2">
                    <a:lumMod val="75000"/>
                  </a:schemeClr>
                </a:solidFill>
              </a:rPr>
              <a:t>A brief overview</a:t>
            </a:r>
            <a:endParaRPr lang="en-CA" sz="32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655DA662-A863-4AEA-8D55-9BA73A36BEEF}"/>
              </a:ext>
            </a:extLst>
          </p:cNvPr>
          <p:cNvSpPr txBox="1">
            <a:spLocks noChangeArrowheads="1"/>
          </p:cNvSpPr>
          <p:nvPr/>
        </p:nvSpPr>
        <p:spPr>
          <a:xfrm>
            <a:off x="811671" y="1952978"/>
            <a:ext cx="7530738" cy="4330256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38" indent="-91438" algn="l" defTabSz="914378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38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14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789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65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99973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99968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499963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699958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8288" indent="-268288" fontAlgn="auto">
              <a:lnSpc>
                <a:spcPct val="100000"/>
              </a:lnSpc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CA" altLang="en-US" sz="2600" dirty="0">
                <a:solidFill>
                  <a:schemeClr val="accent2">
                    <a:lumMod val="75000"/>
                  </a:schemeClr>
                </a:solidFill>
              </a:rPr>
              <a:t>Our current CA expires February 19, 2019.</a:t>
            </a:r>
          </a:p>
          <a:p>
            <a:pPr marL="268288" indent="-268288" fontAlgn="auto">
              <a:lnSpc>
                <a:spcPct val="100000"/>
              </a:lnSpc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CA" altLang="en-US" sz="2600" dirty="0">
                <a:solidFill>
                  <a:schemeClr val="accent2">
                    <a:lumMod val="75000"/>
                  </a:schemeClr>
                </a:solidFill>
              </a:rPr>
              <a:t>TEAM has established a Negotiating Committee.</a:t>
            </a:r>
            <a:r>
              <a:rPr lang="en-CA" altLang="en-US" sz="2400" dirty="0">
                <a:solidFill>
                  <a:schemeClr val="accent2">
                    <a:lumMod val="75000"/>
                  </a:schemeClr>
                </a:solidFill>
              </a:rPr>
              <a:t>*</a:t>
            </a:r>
            <a:endParaRPr lang="en-CA" altLang="en-US" sz="2600" dirty="0">
              <a:solidFill>
                <a:schemeClr val="accent2">
                  <a:lumMod val="75000"/>
                </a:schemeClr>
              </a:solidFill>
            </a:endParaRPr>
          </a:p>
          <a:p>
            <a:pPr marL="268288" indent="-268288" fontAlgn="auto">
              <a:lnSpc>
                <a:spcPct val="100000"/>
              </a:lnSpc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CA" altLang="en-US" sz="2600" dirty="0">
                <a:solidFill>
                  <a:schemeClr val="accent2">
                    <a:lumMod val="75000"/>
                  </a:schemeClr>
                </a:solidFill>
              </a:rPr>
              <a:t>Negotiations are about to commence; the parties will exchange high-level proposals on November 16</a:t>
            </a:r>
            <a:r>
              <a:rPr lang="en-CA" altLang="en-US" sz="2600" baseline="30000" dirty="0">
                <a:solidFill>
                  <a:schemeClr val="accent2">
                    <a:lumMod val="75000"/>
                  </a:schemeClr>
                </a:solidFill>
              </a:rPr>
              <a:t>th</a:t>
            </a:r>
            <a:r>
              <a:rPr lang="en-CA" altLang="en-US" sz="2600" dirty="0">
                <a:solidFill>
                  <a:schemeClr val="accent2">
                    <a:lumMod val="75000"/>
                  </a:schemeClr>
                </a:solidFill>
              </a:rPr>
              <a:t>.</a:t>
            </a:r>
          </a:p>
          <a:p>
            <a:pPr marL="268288" indent="-268288" fontAlgn="auto">
              <a:lnSpc>
                <a:spcPct val="100000"/>
              </a:lnSpc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CA" altLang="en-US" sz="2600" dirty="0">
                <a:solidFill>
                  <a:schemeClr val="accent2">
                    <a:lumMod val="75000"/>
                  </a:schemeClr>
                </a:solidFill>
              </a:rPr>
              <a:t>The CA remains in force during negotiations, unless terminated after a breakdown of the negotiations.</a:t>
            </a:r>
          </a:p>
          <a:p>
            <a:pPr marL="268288" indent="-268288" fontAlgn="auto">
              <a:lnSpc>
                <a:spcPct val="100000"/>
              </a:lnSpc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CA" altLang="en-US" sz="2600" dirty="0">
                <a:solidFill>
                  <a:schemeClr val="accent2">
                    <a:lumMod val="75000"/>
                  </a:schemeClr>
                </a:solidFill>
              </a:rPr>
              <a:t>Members have the final say on the changes via a secret ballot.</a:t>
            </a:r>
          </a:p>
          <a:p>
            <a:pPr marL="0" indent="0" fontAlgn="auto">
              <a:lnSpc>
                <a:spcPct val="100000"/>
              </a:lnSpc>
              <a:spcAft>
                <a:spcPts val="0"/>
              </a:spcAft>
              <a:buClr>
                <a:schemeClr val="accent1">
                  <a:lumMod val="75000"/>
                </a:schemeClr>
              </a:buClr>
              <a:buNone/>
            </a:pPr>
            <a:r>
              <a:rPr lang="en-CA" altLang="en-US" i="1" dirty="0">
                <a:solidFill>
                  <a:schemeClr val="accent2">
                    <a:lumMod val="75000"/>
                  </a:schemeClr>
                </a:solidFill>
              </a:rPr>
              <a:t>*See slide notes for Committee member names.</a:t>
            </a:r>
          </a:p>
        </p:txBody>
      </p:sp>
    </p:spTree>
    <p:extLst>
      <p:ext uri="{BB962C8B-B14F-4D97-AF65-F5344CB8AC3E}">
        <p14:creationId xmlns:p14="http://schemas.microsoft.com/office/powerpoint/2010/main" val="20989654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Negotiations Survey</a:t>
            </a:r>
            <a:endParaRPr lang="en-CA" sz="3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477C0AF2-CAE3-4291-A3C4-60E53D7B950B}"/>
              </a:ext>
            </a:extLst>
          </p:cNvPr>
          <p:cNvSpPr txBox="1">
            <a:spLocks noChangeArrowheads="1"/>
          </p:cNvSpPr>
          <p:nvPr/>
        </p:nvSpPr>
        <p:spPr>
          <a:xfrm>
            <a:off x="811671" y="1952978"/>
            <a:ext cx="7530738" cy="4330256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38" indent="-91438" algn="l" defTabSz="914378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38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14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789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65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99973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99968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499963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699958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8288" indent="-268288" fontAlgn="auto">
              <a:lnSpc>
                <a:spcPct val="100000"/>
              </a:lnSpc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CA" altLang="en-US" sz="2600" dirty="0">
                <a:solidFill>
                  <a:schemeClr val="accent2">
                    <a:lumMod val="75000"/>
                  </a:schemeClr>
                </a:solidFill>
              </a:rPr>
              <a:t>A good response with 400 members participating</a:t>
            </a:r>
          </a:p>
          <a:p>
            <a:pPr marL="268288" indent="-268288" fontAlgn="auto">
              <a:lnSpc>
                <a:spcPct val="100000"/>
              </a:lnSpc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CA" altLang="en-US" sz="2600" dirty="0">
                <a:solidFill>
                  <a:schemeClr val="accent2">
                    <a:lumMod val="75000"/>
                  </a:schemeClr>
                </a:solidFill>
              </a:rPr>
              <a:t>Over 1,200 comments</a:t>
            </a:r>
          </a:p>
          <a:p>
            <a:pPr marL="268288" indent="-268288" fontAlgn="auto">
              <a:lnSpc>
                <a:spcPct val="100000"/>
              </a:lnSpc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CA" altLang="en-US" sz="2600" dirty="0">
                <a:solidFill>
                  <a:schemeClr val="accent2">
                    <a:lumMod val="75000"/>
                  </a:schemeClr>
                </a:solidFill>
              </a:rPr>
              <a:t>Statistically significant results</a:t>
            </a:r>
          </a:p>
          <a:p>
            <a:pPr marL="268288" indent="-268288" fontAlgn="auto">
              <a:lnSpc>
                <a:spcPct val="100000"/>
              </a:lnSpc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CA" altLang="en-US" sz="2600" dirty="0">
                <a:solidFill>
                  <a:schemeClr val="accent2">
                    <a:lumMod val="75000"/>
                  </a:schemeClr>
                </a:solidFill>
              </a:rPr>
              <a:t>Confidence interval or margin of error of 3.3% with a 95% confidence level</a:t>
            </a:r>
          </a:p>
          <a:p>
            <a:pPr marL="268288" indent="-268288" fontAlgn="auto">
              <a:lnSpc>
                <a:spcPct val="100000"/>
              </a:lnSpc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CA" altLang="en-US" sz="2600" dirty="0">
                <a:solidFill>
                  <a:schemeClr val="accent2">
                    <a:lumMod val="75000"/>
                  </a:schemeClr>
                </a:solidFill>
              </a:rPr>
              <a:t>Provides a real sense of how members are feeling and what is important</a:t>
            </a:r>
          </a:p>
          <a:p>
            <a:pPr marL="268288" indent="-268288" fontAlgn="auto">
              <a:lnSpc>
                <a:spcPct val="100000"/>
              </a:lnSpc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CA" altLang="en-US" sz="2600" dirty="0">
                <a:solidFill>
                  <a:schemeClr val="accent2">
                    <a:lumMod val="75000"/>
                  </a:schemeClr>
                </a:solidFill>
              </a:rPr>
              <a:t>Will be referenced throughout negotiations</a:t>
            </a:r>
          </a:p>
        </p:txBody>
      </p:sp>
    </p:spTree>
    <p:extLst>
      <p:ext uri="{BB962C8B-B14F-4D97-AF65-F5344CB8AC3E}">
        <p14:creationId xmlns:p14="http://schemas.microsoft.com/office/powerpoint/2010/main" val="40807644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6546B0-1AB9-49DC-943D-D146F3F712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325" y="263633"/>
            <a:ext cx="7543800" cy="1450757"/>
          </a:xfrm>
        </p:spPr>
        <p:txBody>
          <a:bodyPr/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Negotiations Survey</a:t>
            </a:r>
            <a:r>
              <a:rPr lang="en-US" sz="44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br>
              <a:rPr lang="en-US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3200" dirty="0">
                <a:solidFill>
                  <a:schemeClr val="accent2">
                    <a:lumMod val="75000"/>
                  </a:schemeClr>
                </a:solidFill>
              </a:rPr>
              <a:t>Current workload levels </a:t>
            </a:r>
            <a:endParaRPr lang="en-CA" sz="3200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/>
          </p:nvPr>
        </p:nvGraphicFramePr>
        <p:xfrm>
          <a:off x="476655" y="1846263"/>
          <a:ext cx="8239328" cy="42918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873499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FFA98C-2A88-494F-BBED-58DA99CD1C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Negotiations Survey</a:t>
            </a:r>
            <a:r>
              <a:rPr lang="en-US" sz="44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br>
              <a:rPr lang="en-US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3200" dirty="0">
                <a:solidFill>
                  <a:schemeClr val="accent2">
                    <a:lumMod val="75000"/>
                  </a:schemeClr>
                </a:solidFill>
              </a:rPr>
              <a:t>Change in workload levels over last two years</a:t>
            </a:r>
            <a:endParaRPr lang="en-CA" sz="3200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/>
          </p:nvPr>
        </p:nvGraphicFramePr>
        <p:xfrm>
          <a:off x="583660" y="1846263"/>
          <a:ext cx="8054502" cy="42140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490601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Negotiations Survey</a:t>
            </a:r>
            <a:br>
              <a:rPr lang="en-US" b="1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3200" dirty="0">
                <a:solidFill>
                  <a:schemeClr val="accent2">
                    <a:lumMod val="75000"/>
                  </a:schemeClr>
                </a:solidFill>
              </a:rPr>
              <a:t>Biggest workplace stressor/challenge</a:t>
            </a:r>
            <a:endParaRPr lang="en-CA" dirty="0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2F1E0362-D498-4BE9-AC29-89B32F4BFE00}"/>
              </a:ext>
            </a:extLst>
          </p:cNvPr>
          <p:cNvSpPr txBox="1">
            <a:spLocks noChangeArrowheads="1"/>
          </p:cNvSpPr>
          <p:nvPr/>
        </p:nvSpPr>
        <p:spPr>
          <a:xfrm>
            <a:off x="822960" y="1952978"/>
            <a:ext cx="7530738" cy="4330256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38" indent="-91438" algn="l" defTabSz="914378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38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14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789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65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99973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99968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499963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699958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accent1">
                  <a:lumMod val="75000"/>
                </a:schemeClr>
              </a:buClr>
              <a:buNone/>
            </a:pPr>
            <a:r>
              <a:rPr lang="en-CA" altLang="en-US" sz="2600" dirty="0">
                <a:solidFill>
                  <a:schemeClr val="accent2">
                    <a:lumMod val="75000"/>
                  </a:schemeClr>
                </a:solidFill>
              </a:rPr>
              <a:t>Over 300 responses to the question:</a:t>
            </a:r>
          </a:p>
          <a:p>
            <a:pPr marL="560888" lvl="1" indent="-268288" fontAlgn="auto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CA" altLang="en-US" sz="2400" dirty="0">
                <a:solidFill>
                  <a:schemeClr val="accent2">
                    <a:lumMod val="75000"/>
                  </a:schemeClr>
                </a:solidFill>
              </a:rPr>
              <a:t>Workload plus expanding roles and unrealistic timelines</a:t>
            </a:r>
          </a:p>
          <a:p>
            <a:pPr marL="560888" lvl="1" indent="-268288" fontAlgn="auto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CA" altLang="en-US" sz="2400" dirty="0">
                <a:solidFill>
                  <a:schemeClr val="accent2">
                    <a:lumMod val="75000"/>
                  </a:schemeClr>
                </a:solidFill>
              </a:rPr>
              <a:t>Understaffed and lack of knowledgeable people</a:t>
            </a:r>
          </a:p>
          <a:p>
            <a:pPr marL="560888" lvl="1" indent="-268288" fontAlgn="auto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CA" altLang="en-US" sz="2400" dirty="0">
                <a:solidFill>
                  <a:schemeClr val="accent2">
                    <a:lumMod val="75000"/>
                  </a:schemeClr>
                </a:solidFill>
              </a:rPr>
              <a:t>Diminished job security</a:t>
            </a:r>
          </a:p>
          <a:p>
            <a:pPr marL="560888" lvl="1" indent="-268288" fontAlgn="auto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CA" altLang="en-US" sz="2400" dirty="0">
                <a:solidFill>
                  <a:schemeClr val="accent2">
                    <a:lumMod val="75000"/>
                  </a:schemeClr>
                </a:solidFill>
              </a:rPr>
              <a:t>Lack of professional development</a:t>
            </a:r>
          </a:p>
          <a:p>
            <a:pPr marL="560888" lvl="1" indent="-268288" fontAlgn="auto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CA" altLang="en-US" sz="2400" dirty="0">
                <a:solidFill>
                  <a:schemeClr val="accent2">
                    <a:lumMod val="75000"/>
                  </a:schemeClr>
                </a:solidFill>
              </a:rPr>
              <a:t>Inter-organizational communication and collaboration </a:t>
            </a:r>
          </a:p>
          <a:p>
            <a:pPr marL="560888" lvl="1" indent="-268288" fontAlgn="auto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CA" altLang="en-US" sz="2400" dirty="0">
                <a:solidFill>
                  <a:schemeClr val="accent2">
                    <a:lumMod val="75000"/>
                  </a:schemeClr>
                </a:solidFill>
              </a:rPr>
              <a:t>Role confusion and out of date job descriptions</a:t>
            </a:r>
          </a:p>
        </p:txBody>
      </p:sp>
    </p:spTree>
    <p:extLst>
      <p:ext uri="{BB962C8B-B14F-4D97-AF65-F5344CB8AC3E}">
        <p14:creationId xmlns:p14="http://schemas.microsoft.com/office/powerpoint/2010/main" val="6553523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Negotiations Survey</a:t>
            </a:r>
            <a:r>
              <a:rPr lang="en-US" sz="44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br>
              <a:rPr lang="en-US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3200" dirty="0">
                <a:solidFill>
                  <a:schemeClr val="accent2">
                    <a:lumMod val="75000"/>
                  </a:schemeClr>
                </a:solidFill>
              </a:rPr>
              <a:t>Importance of safeguarding benefits </a:t>
            </a:r>
            <a:endParaRPr lang="en-CA" sz="3200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/>
          </p:nvPr>
        </p:nvGraphicFramePr>
        <p:xfrm>
          <a:off x="554477" y="1846264"/>
          <a:ext cx="8151778" cy="41946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495369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Negotiations Survey</a:t>
            </a:r>
            <a:r>
              <a:rPr lang="en-US" sz="44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br>
              <a:rPr lang="en-US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3200" dirty="0">
                <a:solidFill>
                  <a:schemeClr val="accent2">
                    <a:lumMod val="75000"/>
                  </a:schemeClr>
                </a:solidFill>
              </a:rPr>
              <a:t>Importance of safeguarding pensions</a:t>
            </a:r>
            <a:endParaRPr lang="en-CA" sz="3200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/>
          </p:nvPr>
        </p:nvGraphicFramePr>
        <p:xfrm>
          <a:off x="525294" y="1846264"/>
          <a:ext cx="8210144" cy="42432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85003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6605"/>
            <a:ext cx="7543800" cy="1450757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Negotiations Survey</a:t>
            </a:r>
            <a:r>
              <a:rPr lang="en-US" sz="44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br>
              <a:rPr lang="en-US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3200" dirty="0">
                <a:solidFill>
                  <a:schemeClr val="accent2">
                    <a:lumMod val="75000"/>
                  </a:schemeClr>
                </a:solidFill>
              </a:rPr>
              <a:t>Importance of Sick Leave CA provisions</a:t>
            </a:r>
            <a:endParaRPr lang="en-CA" sz="3200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/>
          </p:nvPr>
        </p:nvGraphicFramePr>
        <p:xfrm>
          <a:off x="554477" y="1846263"/>
          <a:ext cx="8171234" cy="42627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841805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Negotiations Survey </a:t>
            </a:r>
            <a:br>
              <a:rPr lang="en-US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3200" dirty="0">
                <a:solidFill>
                  <a:schemeClr val="accent2">
                    <a:lumMod val="75000"/>
                  </a:schemeClr>
                </a:solidFill>
              </a:rPr>
              <a:t>Importance of Hours of Work CA provisions</a:t>
            </a:r>
            <a:endParaRPr lang="en-CA" sz="3200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/>
          </p:nvPr>
        </p:nvGraphicFramePr>
        <p:xfrm>
          <a:off x="496110" y="1846263"/>
          <a:ext cx="8249055" cy="42335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0174559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>
            <a:extLst>
              <a:ext uri="{FF2B5EF4-FFF2-40B4-BE49-F238E27FC236}">
                <a16:creationId xmlns:a16="http://schemas.microsoft.com/office/drawing/2014/main" id="{CA291A8B-80D4-4903-AEC9-3943752C960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409824" y="2219325"/>
            <a:ext cx="5170847" cy="3857010"/>
          </a:xfrm>
        </p:spPr>
        <p:txBody>
          <a:bodyPr/>
          <a:lstStyle/>
          <a:p>
            <a:pPr>
              <a:spcBef>
                <a:spcPts val="600"/>
              </a:spcBef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US" altLang="en-US" sz="3000" dirty="0">
                <a:solidFill>
                  <a:schemeClr val="accent2">
                    <a:lumMod val="75000"/>
                  </a:schemeClr>
                </a:solidFill>
              </a:rPr>
              <a:t> Welcome</a:t>
            </a:r>
          </a:p>
          <a:p>
            <a:pPr lvl="2">
              <a:spcBef>
                <a:spcPts val="600"/>
              </a:spcBef>
              <a:buClr>
                <a:srgbClr val="00B0F0"/>
              </a:buClr>
              <a:buSzPct val="90000"/>
              <a:buFont typeface="Wingdings" panose="05000000000000000000" pitchFamily="2" charset="2"/>
              <a:buChar char="§"/>
            </a:pPr>
            <a:r>
              <a:rPr lang="en-US" altLang="en-US" sz="2800" dirty="0">
                <a:solidFill>
                  <a:schemeClr val="accent2">
                    <a:lumMod val="75000"/>
                  </a:schemeClr>
                </a:solidFill>
              </a:rPr>
              <a:t> President’s Report</a:t>
            </a:r>
          </a:p>
          <a:p>
            <a:pPr lvl="2">
              <a:spcBef>
                <a:spcPts val="600"/>
              </a:spcBef>
              <a:buClr>
                <a:srgbClr val="00B0F0"/>
              </a:buClr>
              <a:buSzPct val="90000"/>
              <a:buFont typeface="Wingdings" panose="05000000000000000000" pitchFamily="2" charset="2"/>
              <a:buChar char="§"/>
            </a:pPr>
            <a:r>
              <a:rPr lang="en-US" altLang="en-US" sz="2800" dirty="0">
                <a:solidFill>
                  <a:schemeClr val="accent2">
                    <a:lumMod val="75000"/>
                  </a:schemeClr>
                </a:solidFill>
              </a:rPr>
              <a:t> Financial Report</a:t>
            </a:r>
          </a:p>
          <a:p>
            <a:pPr lvl="2">
              <a:spcBef>
                <a:spcPts val="600"/>
              </a:spcBef>
              <a:buClr>
                <a:srgbClr val="00B0F0"/>
              </a:buClr>
              <a:buSzPct val="90000"/>
              <a:buFont typeface="Wingdings" panose="05000000000000000000" pitchFamily="2" charset="2"/>
              <a:buChar char="§"/>
            </a:pPr>
            <a:r>
              <a:rPr lang="en-US" altLang="en-US" sz="2800" dirty="0">
                <a:solidFill>
                  <a:schemeClr val="accent2">
                    <a:lumMod val="75000"/>
                  </a:schemeClr>
                </a:solidFill>
              </a:rPr>
              <a:t> Member Advocacy</a:t>
            </a:r>
          </a:p>
          <a:p>
            <a:pPr lvl="2">
              <a:spcBef>
                <a:spcPts val="600"/>
              </a:spcBef>
              <a:buClr>
                <a:srgbClr val="00B0F0"/>
              </a:buClr>
              <a:buSzPct val="90000"/>
              <a:buFont typeface="Wingdings" panose="05000000000000000000" pitchFamily="2" charset="2"/>
              <a:buChar char="§"/>
            </a:pPr>
            <a:r>
              <a:rPr lang="en-US" altLang="en-US" sz="2800" dirty="0">
                <a:solidFill>
                  <a:schemeClr val="accent2">
                    <a:lumMod val="75000"/>
                  </a:schemeClr>
                </a:solidFill>
              </a:rPr>
              <a:t> Negotiations</a:t>
            </a:r>
          </a:p>
          <a:p>
            <a:pPr>
              <a:spcBef>
                <a:spcPts val="1800"/>
              </a:spcBef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US" altLang="en-US" sz="3000" dirty="0">
                <a:solidFill>
                  <a:schemeClr val="accent2">
                    <a:lumMod val="75000"/>
                  </a:schemeClr>
                </a:solidFill>
              </a:rPr>
              <a:t> Q&amp;A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17074050-E4A7-45A3-8973-8AD067A328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0585" y="286605"/>
            <a:ext cx="7543800" cy="1450757"/>
          </a:xfrm>
        </p:spPr>
        <p:txBody>
          <a:bodyPr>
            <a:normAutofit/>
          </a:bodyPr>
          <a:lstStyle/>
          <a:p>
            <a:r>
              <a:rPr lang="en-US" altLang="en-US" b="1" dirty="0">
                <a:solidFill>
                  <a:schemeClr val="accent2">
                    <a:lumMod val="75000"/>
                  </a:schemeClr>
                </a:solidFill>
                <a:cs typeface="Calibri Light" panose="020F0302020204030204" pitchFamily="34" charset="0"/>
              </a:rPr>
              <a:t>Agenda</a:t>
            </a:r>
            <a:br>
              <a:rPr lang="en-US" altLang="en-US" b="1" dirty="0">
                <a:solidFill>
                  <a:schemeClr val="accent2">
                    <a:lumMod val="75000"/>
                  </a:schemeClr>
                </a:solidFill>
                <a:cs typeface="Calibri Light" panose="020F0302020204030204" pitchFamily="34" charset="0"/>
              </a:rPr>
            </a:br>
            <a:r>
              <a:rPr lang="en-US" altLang="en-US" sz="3200" dirty="0">
                <a:solidFill>
                  <a:schemeClr val="accent2">
                    <a:lumMod val="75000"/>
                  </a:schemeClr>
                </a:solidFill>
              </a:rPr>
              <a:t>TEAM 2018 General Meeting</a:t>
            </a:r>
            <a:endParaRPr lang="en-CA" sz="3200" dirty="0"/>
          </a:p>
        </p:txBody>
      </p:sp>
    </p:spTree>
    <p:extLst>
      <p:ext uri="{BB962C8B-B14F-4D97-AF65-F5344CB8AC3E}">
        <p14:creationId xmlns:p14="http://schemas.microsoft.com/office/powerpoint/2010/main" val="2735186057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Negotiations Survey </a:t>
            </a:r>
            <a:br>
              <a:rPr lang="en-US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3200" dirty="0">
                <a:solidFill>
                  <a:schemeClr val="accent2">
                    <a:lumMod val="75000"/>
                  </a:schemeClr>
                </a:solidFill>
              </a:rPr>
              <a:t>Importance of Overtime CA provisions</a:t>
            </a:r>
            <a:endParaRPr lang="en-CA" sz="3200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496110" y="1846263"/>
          <a:ext cx="8200417" cy="42529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50290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Negotiations Survey </a:t>
            </a:r>
            <a:br>
              <a:rPr lang="en-US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3200" dirty="0">
                <a:solidFill>
                  <a:schemeClr val="accent2">
                    <a:lumMod val="75000"/>
                  </a:schemeClr>
                </a:solidFill>
              </a:rPr>
              <a:t>Importance of Vacation CA provisions</a:t>
            </a:r>
            <a:endParaRPr lang="en-CA" sz="3200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486382" y="1846263"/>
          <a:ext cx="8258783" cy="42821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5559042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Negotiations Survey </a:t>
            </a:r>
            <a:br>
              <a:rPr lang="en-US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3200" dirty="0">
                <a:solidFill>
                  <a:schemeClr val="accent2">
                    <a:lumMod val="75000"/>
                  </a:schemeClr>
                </a:solidFill>
              </a:rPr>
              <a:t>Importance of PLD CA provisions</a:t>
            </a:r>
            <a:endParaRPr lang="en-CA" sz="3200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525294" y="1846263"/>
          <a:ext cx="8258783" cy="42724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4454591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Negotiations Survey </a:t>
            </a:r>
            <a:br>
              <a:rPr lang="en-US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3200" dirty="0">
                <a:solidFill>
                  <a:schemeClr val="accent2">
                    <a:lumMod val="75000"/>
                  </a:schemeClr>
                </a:solidFill>
              </a:rPr>
              <a:t>Importance of Vacation Banking CA provisions</a:t>
            </a:r>
            <a:endParaRPr lang="en-CA" sz="3200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466928" y="1846263"/>
          <a:ext cx="8219872" cy="42335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0692517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Negotiations Survey </a:t>
            </a:r>
            <a:br>
              <a:rPr lang="en-US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3200" dirty="0">
                <a:solidFill>
                  <a:schemeClr val="accent2">
                    <a:lumMod val="75000"/>
                  </a:schemeClr>
                </a:solidFill>
              </a:rPr>
              <a:t>Importance of VRTIP CA provisions</a:t>
            </a:r>
            <a:endParaRPr lang="en-CA" sz="3200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486383" y="1846263"/>
          <a:ext cx="8180962" cy="42821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48551511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Negotiations Survey</a:t>
            </a:r>
            <a:br>
              <a:rPr lang="en-US" b="1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3200" dirty="0">
                <a:solidFill>
                  <a:schemeClr val="accent2">
                    <a:lumMod val="75000"/>
                  </a:schemeClr>
                </a:solidFill>
              </a:rPr>
              <a:t>Offered by other companies</a:t>
            </a:r>
            <a:endParaRPr lang="en-CA" sz="3200" dirty="0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A4B6A8D5-EFDB-4847-92A5-D2BE1198E642}"/>
              </a:ext>
            </a:extLst>
          </p:cNvPr>
          <p:cNvSpPr txBox="1">
            <a:spLocks noChangeArrowheads="1"/>
          </p:cNvSpPr>
          <p:nvPr/>
        </p:nvSpPr>
        <p:spPr>
          <a:xfrm>
            <a:off x="836022" y="1873956"/>
            <a:ext cx="7530738" cy="4330256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38" indent="-91438" algn="l" defTabSz="914378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38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14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789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65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99973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99968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499963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699958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accent1">
                  <a:lumMod val="75000"/>
                </a:schemeClr>
              </a:buClr>
              <a:buNone/>
            </a:pPr>
            <a:r>
              <a:rPr lang="en-CA" altLang="en-US" sz="2600" dirty="0">
                <a:solidFill>
                  <a:schemeClr val="accent2">
                    <a:lumMod val="75000"/>
                  </a:schemeClr>
                </a:solidFill>
              </a:rPr>
              <a:t>Over 170 responses:</a:t>
            </a:r>
          </a:p>
          <a:p>
            <a:pPr marL="560888" lvl="1" indent="-268288" fontAlgn="auto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CA" altLang="en-US" sz="2400" dirty="0">
                <a:solidFill>
                  <a:schemeClr val="accent2">
                    <a:lumMod val="75000"/>
                  </a:schemeClr>
                </a:solidFill>
              </a:rPr>
              <a:t>Better health benefits, including</a:t>
            </a:r>
          </a:p>
          <a:p>
            <a:pPr marL="926639" lvl="3" indent="-268288" fontAlgn="auto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00B0F0"/>
              </a:buClr>
              <a:buSzPct val="90000"/>
              <a:buFont typeface="Wingdings" panose="05000000000000000000" pitchFamily="2" charset="2"/>
              <a:buChar char="§"/>
            </a:pPr>
            <a:r>
              <a:rPr lang="en-CA" altLang="en-US" sz="2400" dirty="0">
                <a:solidFill>
                  <a:schemeClr val="accent2">
                    <a:lumMod val="75000"/>
                  </a:schemeClr>
                </a:solidFill>
              </a:rPr>
              <a:t>lower premiums, increased coverage, more options</a:t>
            </a:r>
          </a:p>
          <a:p>
            <a:pPr marL="560888" lvl="1" indent="-268288" fontAlgn="auto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CA" altLang="en-US" sz="2400" dirty="0">
                <a:solidFill>
                  <a:schemeClr val="accent2">
                    <a:lumMod val="75000"/>
                  </a:schemeClr>
                </a:solidFill>
              </a:rPr>
              <a:t>Increased flexibility in hours of work and ability for working remotely</a:t>
            </a:r>
          </a:p>
          <a:p>
            <a:pPr marL="560888" lvl="1" indent="-268288" fontAlgn="auto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CA" altLang="en-US" sz="2400" dirty="0">
                <a:solidFill>
                  <a:schemeClr val="accent2">
                    <a:lumMod val="75000"/>
                  </a:schemeClr>
                </a:solidFill>
              </a:rPr>
              <a:t>Opportunities for career advancement, including</a:t>
            </a:r>
          </a:p>
          <a:p>
            <a:pPr marL="926639" lvl="3" indent="-268288" fontAlgn="auto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00B0F0"/>
              </a:buClr>
              <a:buSzPct val="90000"/>
              <a:buFont typeface="Wingdings" panose="05000000000000000000" pitchFamily="2" charset="2"/>
              <a:buChar char="§"/>
            </a:pPr>
            <a:r>
              <a:rPr lang="en-CA" altLang="en-US" sz="2400" dirty="0">
                <a:solidFill>
                  <a:schemeClr val="accent2">
                    <a:lumMod val="75000"/>
                  </a:schemeClr>
                </a:solidFill>
              </a:rPr>
              <a:t>Training, development plans, educational leave</a:t>
            </a:r>
          </a:p>
          <a:p>
            <a:pPr marL="560888" lvl="1" indent="-268288" fontAlgn="auto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CA" altLang="en-US" sz="2400" dirty="0">
                <a:solidFill>
                  <a:schemeClr val="accent2">
                    <a:lumMod val="75000"/>
                  </a:schemeClr>
                </a:solidFill>
              </a:rPr>
              <a:t>Social events and team building functions, e.g.</a:t>
            </a:r>
          </a:p>
          <a:p>
            <a:pPr marL="926639" lvl="3" indent="-268288" fontAlgn="auto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00B0F0"/>
              </a:buClr>
              <a:buSzPct val="90000"/>
              <a:buFont typeface="Wingdings" panose="05000000000000000000" pitchFamily="2" charset="2"/>
              <a:buChar char="§"/>
            </a:pPr>
            <a:r>
              <a:rPr lang="en-CA" altLang="en-US" sz="2400" dirty="0">
                <a:solidFill>
                  <a:schemeClr val="accent2">
                    <a:lumMod val="75000"/>
                  </a:schemeClr>
                </a:solidFill>
              </a:rPr>
              <a:t>Christmas party and celebrate success events</a:t>
            </a:r>
          </a:p>
        </p:txBody>
      </p:sp>
    </p:spTree>
    <p:extLst>
      <p:ext uri="{BB962C8B-B14F-4D97-AF65-F5344CB8AC3E}">
        <p14:creationId xmlns:p14="http://schemas.microsoft.com/office/powerpoint/2010/main" val="205748664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Negotiations Survey</a:t>
            </a:r>
            <a:br>
              <a:rPr lang="en-US" b="1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3200" dirty="0">
                <a:solidFill>
                  <a:schemeClr val="accent2">
                    <a:lumMod val="75000"/>
                  </a:schemeClr>
                </a:solidFill>
              </a:rPr>
              <a:t>Items and areas of preferred focus</a:t>
            </a:r>
            <a:endParaRPr lang="en-CA" dirty="0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EA89802D-0EB2-4994-BF92-1ADD9B74CA4F}"/>
              </a:ext>
            </a:extLst>
          </p:cNvPr>
          <p:cNvSpPr txBox="1">
            <a:spLocks noChangeArrowheads="1"/>
          </p:cNvSpPr>
          <p:nvPr/>
        </p:nvSpPr>
        <p:spPr>
          <a:xfrm>
            <a:off x="836022" y="1873956"/>
            <a:ext cx="7530738" cy="4330256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38" indent="-91438" algn="l" defTabSz="914378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38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14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789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65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99973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99968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499963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699958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>
                <a:schemeClr val="accent1">
                  <a:lumMod val="75000"/>
                </a:schemeClr>
              </a:buClr>
              <a:buNone/>
            </a:pPr>
            <a:r>
              <a:rPr lang="en-CA" altLang="en-US" sz="2600" dirty="0">
                <a:solidFill>
                  <a:schemeClr val="accent2">
                    <a:lumMod val="75000"/>
                  </a:schemeClr>
                </a:solidFill>
              </a:rPr>
              <a:t>Almost 300 responses:</a:t>
            </a:r>
          </a:p>
          <a:p>
            <a:pPr marL="560888" lvl="1" indent="-268288" fontAlgn="auto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CA" altLang="en-US" sz="2400" dirty="0">
                <a:solidFill>
                  <a:schemeClr val="accent2">
                    <a:lumMod val="75000"/>
                  </a:schemeClr>
                </a:solidFill>
              </a:rPr>
              <a:t>A fair wage increase</a:t>
            </a:r>
          </a:p>
          <a:p>
            <a:pPr marL="560888" lvl="1" indent="-268288" fontAlgn="auto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CA" altLang="en-US" sz="2400" dirty="0">
                <a:solidFill>
                  <a:schemeClr val="accent2">
                    <a:lumMod val="75000"/>
                  </a:schemeClr>
                </a:solidFill>
              </a:rPr>
              <a:t>Job security</a:t>
            </a:r>
          </a:p>
          <a:p>
            <a:pPr marL="560888" lvl="1" indent="-268288" fontAlgn="auto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CA" altLang="en-US" sz="2400" dirty="0">
                <a:solidFill>
                  <a:schemeClr val="accent2">
                    <a:lumMod val="75000"/>
                  </a:schemeClr>
                </a:solidFill>
              </a:rPr>
              <a:t>Protection and/or improvement of existing CA provisions, e.g. vacation, PLDs, VRTIP, and severance</a:t>
            </a:r>
          </a:p>
          <a:p>
            <a:pPr marL="560888" lvl="1" indent="-268288" fontAlgn="auto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CA" altLang="en-US" sz="2400" dirty="0">
                <a:solidFill>
                  <a:schemeClr val="accent2">
                    <a:lumMod val="75000"/>
                  </a:schemeClr>
                </a:solidFill>
              </a:rPr>
              <a:t>Protection and/or improvement of benefit structure and pension plans</a:t>
            </a:r>
          </a:p>
          <a:p>
            <a:pPr marL="560888" lvl="1" indent="-268288" fontAlgn="auto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CA" altLang="en-US" sz="2400" dirty="0">
                <a:solidFill>
                  <a:schemeClr val="accent2">
                    <a:lumMod val="75000"/>
                  </a:schemeClr>
                </a:solidFill>
              </a:rPr>
              <a:t>Job clarity</a:t>
            </a:r>
          </a:p>
          <a:p>
            <a:pPr marL="560888" lvl="1" indent="-268288" fontAlgn="auto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CA" altLang="en-US" sz="2400" dirty="0">
                <a:solidFill>
                  <a:schemeClr val="accent2">
                    <a:lumMod val="75000"/>
                  </a:schemeClr>
                </a:solidFill>
              </a:rPr>
              <a:t>Job opportunities in Bell</a:t>
            </a:r>
          </a:p>
        </p:txBody>
      </p:sp>
    </p:spTree>
    <p:extLst>
      <p:ext uri="{BB962C8B-B14F-4D97-AF65-F5344CB8AC3E}">
        <p14:creationId xmlns:p14="http://schemas.microsoft.com/office/powerpoint/2010/main" val="287594312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C17992A1-D481-4BFC-939B-12133303B4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60" y="286605"/>
            <a:ext cx="7543800" cy="1450757"/>
          </a:xfrm>
        </p:spPr>
        <p:txBody>
          <a:bodyPr>
            <a:normAutofit/>
          </a:bodyPr>
          <a:lstStyle/>
          <a:p>
            <a:pPr defTabSz="914332"/>
            <a:r>
              <a:rPr lang="en-US" altLang="en-US" b="1" kern="0" dirty="0">
                <a:solidFill>
                  <a:schemeClr val="accent2">
                    <a:lumMod val="75000"/>
                  </a:schemeClr>
                </a:solidFill>
              </a:rPr>
              <a:t>Negotiations</a:t>
            </a:r>
            <a:br>
              <a:rPr lang="en-US" altLang="en-US" b="1" kern="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altLang="en-US" sz="3200" kern="0" dirty="0">
                <a:solidFill>
                  <a:schemeClr val="accent2">
                    <a:lumMod val="75000"/>
                  </a:schemeClr>
                </a:solidFill>
              </a:rPr>
              <a:t>General objectives</a:t>
            </a:r>
            <a:endParaRPr lang="en-CA" sz="32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8791F42-AB73-4B7F-A7DB-F508A2FE1547}"/>
              </a:ext>
            </a:extLst>
          </p:cNvPr>
          <p:cNvSpPr txBox="1">
            <a:spLocks noChangeArrowheads="1"/>
          </p:cNvSpPr>
          <p:nvPr/>
        </p:nvSpPr>
        <p:spPr>
          <a:xfrm>
            <a:off x="811671" y="1952978"/>
            <a:ext cx="7530738" cy="4330256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38" indent="-91438" algn="l" defTabSz="914378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38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14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789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65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99973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99968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499963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699958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8288" indent="-268288" fontAlgn="auto">
              <a:lnSpc>
                <a:spcPct val="100000"/>
              </a:lnSpc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endParaRPr lang="en-CA" altLang="en-US" sz="2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5AF51D0C-2CD6-49FB-A1B6-6EF03B5DA376}"/>
              </a:ext>
            </a:extLst>
          </p:cNvPr>
          <p:cNvSpPr txBox="1">
            <a:spLocks noChangeArrowheads="1"/>
          </p:cNvSpPr>
          <p:nvPr/>
        </p:nvSpPr>
        <p:spPr>
          <a:xfrm>
            <a:off x="836022" y="1941689"/>
            <a:ext cx="7530738" cy="4330256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38" indent="-91438" algn="l" defTabSz="914378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38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14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789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65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99973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99968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499963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699958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lnSpc>
                <a:spcPct val="100000"/>
              </a:lnSpc>
              <a:spcAft>
                <a:spcPts val="0"/>
              </a:spcAft>
              <a:buClr>
                <a:schemeClr val="accent1">
                  <a:lumMod val="75000"/>
                </a:schemeClr>
              </a:buClr>
              <a:buNone/>
            </a:pPr>
            <a:r>
              <a:rPr lang="en-CA" altLang="en-US" sz="2600" dirty="0">
                <a:solidFill>
                  <a:schemeClr val="accent2">
                    <a:lumMod val="75000"/>
                  </a:schemeClr>
                </a:solidFill>
              </a:rPr>
              <a:t>Protect TEAM Jobs</a:t>
            </a:r>
          </a:p>
          <a:p>
            <a:pPr marL="560888" lvl="1" indent="-268288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CA" altLang="en-US" sz="2400" dirty="0">
                <a:solidFill>
                  <a:schemeClr val="accent2">
                    <a:lumMod val="75000"/>
                  </a:schemeClr>
                </a:solidFill>
              </a:rPr>
              <a:t>Define TEAM’s scope; allow greater movement within Bell without losing protections</a:t>
            </a:r>
          </a:p>
          <a:p>
            <a:pPr marL="560888" lvl="1" indent="-268288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CA" altLang="en-US" sz="2400" dirty="0">
                <a:solidFill>
                  <a:schemeClr val="accent2">
                    <a:lumMod val="75000"/>
                  </a:schemeClr>
                </a:solidFill>
              </a:rPr>
              <a:t>Discuss contractors doing work that TEAM members could do</a:t>
            </a:r>
          </a:p>
          <a:p>
            <a:pPr marL="560888" lvl="1" indent="-268288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CA" altLang="en-US" sz="2400" dirty="0">
                <a:solidFill>
                  <a:schemeClr val="accent2">
                    <a:lumMod val="75000"/>
                  </a:schemeClr>
                </a:solidFill>
              </a:rPr>
              <a:t>Redeploy employees where able prior to moving to a layoff</a:t>
            </a:r>
          </a:p>
          <a:p>
            <a:pPr marL="560888" lvl="1" indent="-268288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CA" altLang="en-US" sz="2400" dirty="0">
                <a:solidFill>
                  <a:schemeClr val="accent2">
                    <a:lumMod val="75000"/>
                  </a:schemeClr>
                </a:solidFill>
              </a:rPr>
              <a:t>Assign employees selected for layoff or on recall to vacant positions for which they are qualified</a:t>
            </a:r>
          </a:p>
        </p:txBody>
      </p:sp>
    </p:spTree>
    <p:extLst>
      <p:ext uri="{BB962C8B-B14F-4D97-AF65-F5344CB8AC3E}">
        <p14:creationId xmlns:p14="http://schemas.microsoft.com/office/powerpoint/2010/main" val="147168964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C17992A1-D481-4BFC-939B-12133303B4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60" y="286605"/>
            <a:ext cx="7543800" cy="1450757"/>
          </a:xfrm>
        </p:spPr>
        <p:txBody>
          <a:bodyPr>
            <a:normAutofit/>
          </a:bodyPr>
          <a:lstStyle/>
          <a:p>
            <a:pPr defTabSz="914332"/>
            <a:r>
              <a:rPr lang="en-US" altLang="en-US" b="1" kern="0" dirty="0">
                <a:solidFill>
                  <a:schemeClr val="accent2">
                    <a:lumMod val="75000"/>
                  </a:schemeClr>
                </a:solidFill>
              </a:rPr>
              <a:t>Negotiations</a:t>
            </a:r>
            <a:br>
              <a:rPr lang="en-US" altLang="en-US" b="1" kern="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altLang="en-US" sz="3200" kern="0" dirty="0">
                <a:solidFill>
                  <a:schemeClr val="accent2">
                    <a:lumMod val="75000"/>
                  </a:schemeClr>
                </a:solidFill>
              </a:rPr>
              <a:t>General objectives</a:t>
            </a:r>
            <a:endParaRPr lang="en-CA" sz="32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8791F42-AB73-4B7F-A7DB-F508A2FE1547}"/>
              </a:ext>
            </a:extLst>
          </p:cNvPr>
          <p:cNvSpPr txBox="1">
            <a:spLocks noChangeArrowheads="1"/>
          </p:cNvSpPr>
          <p:nvPr/>
        </p:nvSpPr>
        <p:spPr>
          <a:xfrm>
            <a:off x="811671" y="1952978"/>
            <a:ext cx="7530738" cy="4330256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38" indent="-91438" algn="l" defTabSz="914378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38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14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789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65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99973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99968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499963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699958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8288" indent="-268288" fontAlgn="auto">
              <a:lnSpc>
                <a:spcPct val="100000"/>
              </a:lnSpc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endParaRPr lang="en-CA" altLang="en-US" sz="2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5AF51D0C-2CD6-49FB-A1B6-6EF03B5DA376}"/>
              </a:ext>
            </a:extLst>
          </p:cNvPr>
          <p:cNvSpPr txBox="1">
            <a:spLocks noChangeArrowheads="1"/>
          </p:cNvSpPr>
          <p:nvPr/>
        </p:nvSpPr>
        <p:spPr>
          <a:xfrm>
            <a:off x="836022" y="1861679"/>
            <a:ext cx="7530738" cy="4330256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38" indent="-91438" algn="l" defTabSz="914378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38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14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789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65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99973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99968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499963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699958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lnSpc>
                <a:spcPct val="100000"/>
              </a:lnSpc>
              <a:spcAft>
                <a:spcPts val="0"/>
              </a:spcAft>
              <a:buClr>
                <a:schemeClr val="accent1">
                  <a:lumMod val="75000"/>
                </a:schemeClr>
              </a:buClr>
              <a:buNone/>
            </a:pPr>
            <a:r>
              <a:rPr lang="en-CA" altLang="en-US" sz="2600" dirty="0">
                <a:solidFill>
                  <a:schemeClr val="accent2">
                    <a:lumMod val="75000"/>
                  </a:schemeClr>
                </a:solidFill>
              </a:rPr>
              <a:t>Maintain Competitive Compensation</a:t>
            </a:r>
          </a:p>
          <a:p>
            <a:pPr marL="560888" lvl="1" indent="-268288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CA" altLang="en-US" sz="2400" dirty="0">
                <a:solidFill>
                  <a:schemeClr val="accent2">
                    <a:lumMod val="75000"/>
                  </a:schemeClr>
                </a:solidFill>
              </a:rPr>
              <a:t>General wage increases</a:t>
            </a:r>
          </a:p>
          <a:p>
            <a:pPr marL="560888" lvl="1" indent="-268288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CA" altLang="en-US" sz="2400" dirty="0">
                <a:solidFill>
                  <a:schemeClr val="accent2">
                    <a:lumMod val="75000"/>
                  </a:schemeClr>
                </a:solidFill>
              </a:rPr>
              <a:t>More equitable performance bonus (AIP)</a:t>
            </a:r>
          </a:p>
          <a:p>
            <a:pPr marL="560888" lvl="1" indent="-268288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CA" altLang="en-US" sz="2400" dirty="0">
                <a:solidFill>
                  <a:schemeClr val="accent2">
                    <a:lumMod val="75000"/>
                  </a:schemeClr>
                </a:solidFill>
              </a:rPr>
              <a:t>Address pressures to work additional hours without compensation</a:t>
            </a:r>
          </a:p>
          <a:p>
            <a:pPr marL="560888" lvl="1" indent="-268288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CA" altLang="en-US" sz="2400" dirty="0">
                <a:solidFill>
                  <a:schemeClr val="accent2">
                    <a:lumMod val="75000"/>
                  </a:schemeClr>
                </a:solidFill>
              </a:rPr>
              <a:t>Eight hours pay for eight hours work for managers of Craft employees</a:t>
            </a:r>
          </a:p>
          <a:p>
            <a:pPr marL="560888" lvl="1" indent="-268288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CA" altLang="en-US" sz="2400" dirty="0">
                <a:solidFill>
                  <a:schemeClr val="accent2">
                    <a:lumMod val="75000"/>
                  </a:schemeClr>
                </a:solidFill>
              </a:rPr>
              <a:t>Transparency in job evaluation/re-evaluation process</a:t>
            </a:r>
          </a:p>
          <a:p>
            <a:pPr marL="560888" lvl="1" indent="-268288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CA" altLang="en-US" sz="2400" dirty="0">
                <a:solidFill>
                  <a:schemeClr val="accent2">
                    <a:lumMod val="75000"/>
                  </a:schemeClr>
                </a:solidFill>
              </a:rPr>
              <a:t>Increase voluntary and involuntary departure payouts</a:t>
            </a:r>
          </a:p>
          <a:p>
            <a:pPr marL="560888" lvl="1" indent="-268288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endParaRPr lang="en-CA" altLang="en-US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564322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C17992A1-D481-4BFC-939B-12133303B4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60" y="286605"/>
            <a:ext cx="7543800" cy="1450757"/>
          </a:xfrm>
        </p:spPr>
        <p:txBody>
          <a:bodyPr>
            <a:normAutofit/>
          </a:bodyPr>
          <a:lstStyle/>
          <a:p>
            <a:pPr defTabSz="914332"/>
            <a:r>
              <a:rPr lang="en-US" altLang="en-US" b="1" kern="0" dirty="0">
                <a:solidFill>
                  <a:schemeClr val="accent2">
                    <a:lumMod val="75000"/>
                  </a:schemeClr>
                </a:solidFill>
              </a:rPr>
              <a:t>Negotiations</a:t>
            </a:r>
            <a:br>
              <a:rPr lang="en-US" altLang="en-US" b="1" kern="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altLang="en-US" sz="3200" kern="0" dirty="0">
                <a:solidFill>
                  <a:schemeClr val="accent2">
                    <a:lumMod val="75000"/>
                  </a:schemeClr>
                </a:solidFill>
              </a:rPr>
              <a:t>General objectives</a:t>
            </a:r>
            <a:endParaRPr lang="en-CA" sz="32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8791F42-AB73-4B7F-A7DB-F508A2FE1547}"/>
              </a:ext>
            </a:extLst>
          </p:cNvPr>
          <p:cNvSpPr txBox="1">
            <a:spLocks noChangeArrowheads="1"/>
          </p:cNvSpPr>
          <p:nvPr/>
        </p:nvSpPr>
        <p:spPr>
          <a:xfrm>
            <a:off x="811671" y="1952978"/>
            <a:ext cx="7530738" cy="4330256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38" indent="-91438" algn="l" defTabSz="914378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38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14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789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65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99973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99968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499963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699958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8288" indent="-268288" fontAlgn="auto">
              <a:lnSpc>
                <a:spcPct val="100000"/>
              </a:lnSpc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endParaRPr lang="en-CA" altLang="en-US" sz="2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5AF51D0C-2CD6-49FB-A1B6-6EF03B5DA376}"/>
              </a:ext>
            </a:extLst>
          </p:cNvPr>
          <p:cNvSpPr txBox="1">
            <a:spLocks noChangeArrowheads="1"/>
          </p:cNvSpPr>
          <p:nvPr/>
        </p:nvSpPr>
        <p:spPr>
          <a:xfrm>
            <a:off x="836022" y="1941689"/>
            <a:ext cx="7530738" cy="4330256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38" indent="-91438" algn="l" defTabSz="914378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38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14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789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65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99973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99968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499963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699958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lnSpc>
                <a:spcPct val="100000"/>
              </a:lnSpc>
              <a:spcAft>
                <a:spcPts val="0"/>
              </a:spcAft>
              <a:buClr>
                <a:schemeClr val="accent1">
                  <a:lumMod val="75000"/>
                </a:schemeClr>
              </a:buClr>
              <a:buNone/>
            </a:pPr>
            <a:r>
              <a:rPr lang="en-CA" altLang="en-US" sz="2600" dirty="0">
                <a:solidFill>
                  <a:schemeClr val="accent2">
                    <a:lumMod val="75000"/>
                  </a:schemeClr>
                </a:solidFill>
              </a:rPr>
              <a:t>Protect Members’ Health and Wellbeing</a:t>
            </a:r>
          </a:p>
          <a:p>
            <a:pPr marL="560888" lvl="1" indent="-268288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CA" altLang="en-US" sz="2400" dirty="0">
                <a:solidFill>
                  <a:schemeClr val="accent2">
                    <a:lumMod val="75000"/>
                  </a:schemeClr>
                </a:solidFill>
              </a:rPr>
              <a:t>Discuss workload levels and impact on employee health</a:t>
            </a:r>
          </a:p>
          <a:p>
            <a:pPr marL="560888" lvl="1" indent="-268288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CA" altLang="en-US" sz="2400" dirty="0">
                <a:solidFill>
                  <a:schemeClr val="accent2">
                    <a:lumMod val="75000"/>
                  </a:schemeClr>
                </a:solidFill>
              </a:rPr>
              <a:t>Paid leave to address family matters:</a:t>
            </a:r>
          </a:p>
          <a:p>
            <a:pPr marL="926639" lvl="3" indent="-268288" fontAlgn="auto">
              <a:lnSpc>
                <a:spcPct val="110000"/>
              </a:lnSpc>
              <a:spcBef>
                <a:spcPts val="300"/>
              </a:spcBef>
              <a:spcAft>
                <a:spcPts val="0"/>
              </a:spcAft>
              <a:buClr>
                <a:srgbClr val="00B0F0"/>
              </a:buClr>
              <a:buSzPct val="90000"/>
              <a:buFont typeface="Wingdings" panose="05000000000000000000" pitchFamily="2" charset="2"/>
              <a:buChar char="§"/>
            </a:pPr>
            <a:r>
              <a:rPr lang="en-CA" altLang="en-US" sz="2400" dirty="0">
                <a:solidFill>
                  <a:schemeClr val="accent2">
                    <a:lumMod val="75000"/>
                  </a:schemeClr>
                </a:solidFill>
              </a:rPr>
              <a:t>Family Leave Days</a:t>
            </a:r>
          </a:p>
          <a:p>
            <a:pPr marL="926639" lvl="3" indent="-268288" fontAlgn="auto">
              <a:lnSpc>
                <a:spcPct val="110000"/>
              </a:lnSpc>
              <a:spcBef>
                <a:spcPts val="300"/>
              </a:spcBef>
              <a:spcAft>
                <a:spcPts val="0"/>
              </a:spcAft>
              <a:buClr>
                <a:srgbClr val="00B0F0"/>
              </a:buClr>
              <a:buSzPct val="90000"/>
              <a:buFont typeface="Wingdings" panose="05000000000000000000" pitchFamily="2" charset="2"/>
              <a:buChar char="§"/>
            </a:pPr>
            <a:r>
              <a:rPr lang="en-CA" altLang="en-US" sz="2400" dirty="0">
                <a:solidFill>
                  <a:schemeClr val="accent2">
                    <a:lumMod val="75000"/>
                  </a:schemeClr>
                </a:solidFill>
              </a:rPr>
              <a:t>Top-up for biological fathers</a:t>
            </a:r>
          </a:p>
          <a:p>
            <a:pPr marL="926639" lvl="3" indent="-268288" fontAlgn="auto">
              <a:lnSpc>
                <a:spcPct val="110000"/>
              </a:lnSpc>
              <a:spcBef>
                <a:spcPts val="300"/>
              </a:spcBef>
              <a:spcAft>
                <a:spcPts val="0"/>
              </a:spcAft>
              <a:buClr>
                <a:srgbClr val="00B0F0"/>
              </a:buClr>
              <a:buSzPct val="90000"/>
              <a:buFont typeface="Wingdings" panose="05000000000000000000" pitchFamily="2" charset="2"/>
              <a:buChar char="§"/>
            </a:pPr>
            <a:r>
              <a:rPr lang="en-CA" altLang="en-US" sz="2400" dirty="0">
                <a:solidFill>
                  <a:schemeClr val="accent2">
                    <a:lumMod val="75000"/>
                  </a:schemeClr>
                </a:solidFill>
              </a:rPr>
              <a:t>Leave for victims of domestic violence</a:t>
            </a:r>
          </a:p>
          <a:p>
            <a:pPr marL="560888" lvl="1" indent="-268288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CA" altLang="en-US" sz="2400" dirty="0">
                <a:solidFill>
                  <a:schemeClr val="accent2">
                    <a:lumMod val="75000"/>
                  </a:schemeClr>
                </a:solidFill>
              </a:rPr>
              <a:t>Introduce a work from home program</a:t>
            </a:r>
          </a:p>
          <a:p>
            <a:pPr marL="560888" lvl="1" indent="-268288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CA" altLang="en-US" sz="2400" dirty="0">
                <a:solidFill>
                  <a:schemeClr val="accent2">
                    <a:lumMod val="75000"/>
                  </a:schemeClr>
                </a:solidFill>
              </a:rPr>
              <a:t>Commitment to have current and accurate job descriptions</a:t>
            </a:r>
          </a:p>
        </p:txBody>
      </p:sp>
    </p:spTree>
    <p:extLst>
      <p:ext uri="{BB962C8B-B14F-4D97-AF65-F5344CB8AC3E}">
        <p14:creationId xmlns:p14="http://schemas.microsoft.com/office/powerpoint/2010/main" val="13059738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2">
            <a:extLst>
              <a:ext uri="{FF2B5EF4-FFF2-40B4-BE49-F238E27FC236}">
                <a16:creationId xmlns:a16="http://schemas.microsoft.com/office/drawing/2014/main" id="{D43590E3-21C5-48D6-BEDC-178756CAB1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325" y="287338"/>
            <a:ext cx="7543800" cy="1449387"/>
          </a:xfrm>
        </p:spPr>
        <p:txBody>
          <a:bodyPr>
            <a:normAutofit/>
          </a:bodyPr>
          <a:lstStyle/>
          <a:p>
            <a:pPr defTabSz="914332">
              <a:defRPr/>
            </a:pPr>
            <a:r>
              <a:rPr lang="en-US" altLang="en-US" b="1" kern="0" dirty="0">
                <a:solidFill>
                  <a:schemeClr val="accent2">
                    <a:lumMod val="75000"/>
                  </a:schemeClr>
                </a:solidFill>
                <a:cs typeface="Calibri Light" panose="020F0302020204030204" pitchFamily="34" charset="0"/>
              </a:rPr>
              <a:t>President’s Report</a:t>
            </a:r>
            <a:br>
              <a:rPr lang="en-US" altLang="en-US" b="1" kern="0" dirty="0">
                <a:solidFill>
                  <a:schemeClr val="accent2">
                    <a:lumMod val="75000"/>
                  </a:schemeClr>
                </a:solidFill>
                <a:cs typeface="Calibri Light" panose="020F0302020204030204" pitchFamily="34" charset="0"/>
              </a:rPr>
            </a:br>
            <a:r>
              <a:rPr lang="en-CA" altLang="en-US" sz="3200" dirty="0">
                <a:solidFill>
                  <a:schemeClr val="accent2">
                    <a:lumMod val="75000"/>
                  </a:schemeClr>
                </a:solidFill>
              </a:rPr>
              <a:t>The TEAM-IFPTE Local 161 team</a:t>
            </a:r>
            <a:endParaRPr lang="en-CA" sz="3200" dirty="0">
              <a:solidFill>
                <a:schemeClr val="accent2">
                  <a:lumMod val="75000"/>
                </a:schemeClr>
              </a:solidFill>
              <a:cs typeface="Calibri Light" panose="020F0302020204030204" pitchFamily="34" charset="0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7E881695-B1DC-4B30-AD71-865085CA0009}"/>
              </a:ext>
            </a:extLst>
          </p:cNvPr>
          <p:cNvSpPr txBox="1">
            <a:spLocks noChangeArrowheads="1"/>
          </p:cNvSpPr>
          <p:nvPr/>
        </p:nvSpPr>
        <p:spPr>
          <a:xfrm>
            <a:off x="836022" y="1881554"/>
            <a:ext cx="7530738" cy="4423996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38" indent="-91438" algn="l" defTabSz="914378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38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14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789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65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99973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99968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499963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699958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8288" indent="-268288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CA" altLang="en-US" sz="2600" dirty="0">
                <a:solidFill>
                  <a:schemeClr val="accent2">
                    <a:lumMod val="75000"/>
                  </a:schemeClr>
                </a:solidFill>
              </a:rPr>
              <a:t>Experienced staff</a:t>
            </a:r>
            <a:r>
              <a:rPr lang="en-CA" altLang="en-US" sz="2400" dirty="0">
                <a:solidFill>
                  <a:schemeClr val="accent2">
                    <a:lumMod val="75000"/>
                  </a:schemeClr>
                </a:solidFill>
              </a:rPr>
              <a:t>*</a:t>
            </a:r>
          </a:p>
          <a:p>
            <a:pPr marL="743764" lvl="2" indent="-268288" fontAlgn="auto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>
                <a:srgbClr val="00B0F0"/>
              </a:buClr>
              <a:buSzPct val="90000"/>
              <a:buFont typeface="Wingdings" panose="05000000000000000000" pitchFamily="2" charset="2"/>
              <a:buChar char="§"/>
            </a:pPr>
            <a:r>
              <a:rPr lang="fi-FI" altLang="en-US" sz="2400" dirty="0">
                <a:solidFill>
                  <a:schemeClr val="accent2">
                    <a:lumMod val="75000"/>
                  </a:schemeClr>
                </a:solidFill>
              </a:rPr>
              <a:t>Bob, Erin, Alma, and Kelly</a:t>
            </a:r>
            <a:endParaRPr lang="en-CA" altLang="en-US" sz="2400" dirty="0">
              <a:solidFill>
                <a:schemeClr val="accent2">
                  <a:lumMod val="75000"/>
                </a:schemeClr>
              </a:solidFill>
            </a:endParaRPr>
          </a:p>
          <a:p>
            <a:pPr marL="268288" indent="-268288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CA" altLang="en-US" sz="2600" dirty="0">
                <a:solidFill>
                  <a:schemeClr val="accent2">
                    <a:lumMod val="75000"/>
                  </a:schemeClr>
                </a:solidFill>
              </a:rPr>
              <a:t>Dedicated Board; volunteers from the membership</a:t>
            </a:r>
            <a:r>
              <a:rPr lang="en-CA" altLang="en-US" sz="2400" dirty="0">
                <a:solidFill>
                  <a:schemeClr val="accent2">
                    <a:lumMod val="75000"/>
                  </a:schemeClr>
                </a:solidFill>
              </a:rPr>
              <a:t>*</a:t>
            </a:r>
          </a:p>
          <a:p>
            <a:pPr marL="743764" lvl="2" indent="-268288" fontAlgn="auto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>
                <a:srgbClr val="00B0F0"/>
              </a:buClr>
              <a:buSzPct val="90000"/>
              <a:buFont typeface="Wingdings" panose="05000000000000000000" pitchFamily="2" charset="2"/>
              <a:buChar char="§"/>
            </a:pPr>
            <a:r>
              <a:rPr lang="fi-FI" altLang="en-US" sz="2400" dirty="0">
                <a:solidFill>
                  <a:schemeClr val="accent2">
                    <a:lumMod val="75000"/>
                  </a:schemeClr>
                </a:solidFill>
              </a:rPr>
              <a:t>Misty, Mike, Tobi, Steven, Nicki, Charlie,</a:t>
            </a:r>
            <a:br>
              <a:rPr lang="fi-FI" altLang="en-US" sz="240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fi-FI" altLang="en-US" sz="2400" dirty="0">
                <a:solidFill>
                  <a:schemeClr val="accent2">
                    <a:lumMod val="75000"/>
                  </a:schemeClr>
                </a:solidFill>
              </a:rPr>
              <a:t>Bryan, Veena, and Jason</a:t>
            </a:r>
            <a:endParaRPr lang="en-CA" altLang="en-US" sz="2400" dirty="0">
              <a:solidFill>
                <a:schemeClr val="accent2">
                  <a:lumMod val="75000"/>
                </a:schemeClr>
              </a:solidFill>
            </a:endParaRPr>
          </a:p>
          <a:p>
            <a:pPr marL="268288" indent="-268288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CA" altLang="en-US" sz="2600" dirty="0">
                <a:solidFill>
                  <a:schemeClr val="accent2">
                    <a:lumMod val="75000"/>
                  </a:schemeClr>
                </a:solidFill>
              </a:rPr>
              <a:t>Politically engaged local IFPTE Representative</a:t>
            </a:r>
            <a:r>
              <a:rPr lang="en-CA" altLang="en-US" sz="2400" dirty="0">
                <a:solidFill>
                  <a:schemeClr val="accent2">
                    <a:lumMod val="75000"/>
                  </a:schemeClr>
                </a:solidFill>
              </a:rPr>
              <a:t>*</a:t>
            </a:r>
            <a:endParaRPr lang="en-CA" altLang="en-US" sz="2600" dirty="0">
              <a:solidFill>
                <a:schemeClr val="accent2">
                  <a:lumMod val="75000"/>
                </a:schemeClr>
              </a:solidFill>
            </a:endParaRPr>
          </a:p>
          <a:p>
            <a:pPr marL="743764" lvl="2" indent="-268288" fontAlgn="auto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>
                <a:srgbClr val="00B0F0"/>
              </a:buClr>
              <a:buSzPct val="90000"/>
              <a:buFont typeface="Wingdings" panose="05000000000000000000" pitchFamily="2" charset="2"/>
              <a:buChar char="§"/>
            </a:pPr>
            <a:r>
              <a:rPr lang="fi-FI" altLang="en-US" sz="2400" dirty="0">
                <a:solidFill>
                  <a:schemeClr val="accent2">
                    <a:lumMod val="75000"/>
                  </a:schemeClr>
                </a:solidFill>
              </a:rPr>
              <a:t>Dave</a:t>
            </a:r>
            <a:endParaRPr lang="en-CA" altLang="en-US" sz="2600" dirty="0">
              <a:solidFill>
                <a:schemeClr val="accent2">
                  <a:lumMod val="75000"/>
                </a:schemeClr>
              </a:solidFill>
            </a:endParaRPr>
          </a:p>
          <a:p>
            <a:pPr marL="268288" indent="-268288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CA" altLang="en-US" sz="2600" dirty="0">
                <a:solidFill>
                  <a:schemeClr val="accent2">
                    <a:lumMod val="75000"/>
                  </a:schemeClr>
                </a:solidFill>
              </a:rPr>
              <a:t>Exceptional legal counsel – Cochrane Saxberg LLP</a:t>
            </a:r>
            <a:r>
              <a:rPr lang="en-CA" altLang="en-US" sz="2400" dirty="0">
                <a:solidFill>
                  <a:schemeClr val="accent2">
                    <a:lumMod val="75000"/>
                  </a:schemeClr>
                </a:solidFill>
              </a:rPr>
              <a:t>*</a:t>
            </a:r>
            <a:endParaRPr lang="en-CA" altLang="en-US" sz="2600" dirty="0">
              <a:solidFill>
                <a:schemeClr val="accent2">
                  <a:lumMod val="75000"/>
                </a:schemeClr>
              </a:solidFill>
            </a:endParaRPr>
          </a:p>
          <a:p>
            <a:pPr marL="743764" lvl="2" indent="-268288" fontAlgn="auto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rgbClr val="00B0F0"/>
              </a:buClr>
              <a:buSzPct val="90000"/>
              <a:buFont typeface="Wingdings" panose="05000000000000000000" pitchFamily="2" charset="2"/>
              <a:buChar char="§"/>
            </a:pPr>
            <a:r>
              <a:rPr lang="en-CA" altLang="en-US" sz="2400" dirty="0">
                <a:solidFill>
                  <a:schemeClr val="accent2">
                    <a:lumMod val="75000"/>
                  </a:schemeClr>
                </a:solidFill>
              </a:rPr>
              <a:t>Kris, Shawn, and their team</a:t>
            </a:r>
          </a:p>
          <a:p>
            <a:pPr marL="0" indent="0" fontAlgn="auto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00B0F0"/>
              </a:buClr>
              <a:buSzPct val="90000"/>
              <a:buNone/>
            </a:pPr>
            <a:r>
              <a:rPr lang="en-CA" altLang="en-US" i="1" dirty="0">
                <a:solidFill>
                  <a:schemeClr val="accent2">
                    <a:lumMod val="75000"/>
                  </a:schemeClr>
                </a:solidFill>
              </a:rPr>
              <a:t>*See slide notes for their full names.</a:t>
            </a:r>
          </a:p>
        </p:txBody>
      </p:sp>
    </p:spTree>
    <p:extLst>
      <p:ext uri="{BB962C8B-B14F-4D97-AF65-F5344CB8AC3E}">
        <p14:creationId xmlns:p14="http://schemas.microsoft.com/office/powerpoint/2010/main" val="485463972"/>
      </p:ext>
    </p:extLst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C17992A1-D481-4BFC-939B-12133303B4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60" y="286605"/>
            <a:ext cx="7543800" cy="1450757"/>
          </a:xfrm>
        </p:spPr>
        <p:txBody>
          <a:bodyPr>
            <a:normAutofit/>
          </a:bodyPr>
          <a:lstStyle/>
          <a:p>
            <a:pPr defTabSz="914332"/>
            <a:r>
              <a:rPr lang="en-US" altLang="en-US" b="1" kern="0" dirty="0">
                <a:solidFill>
                  <a:schemeClr val="accent2">
                    <a:lumMod val="75000"/>
                  </a:schemeClr>
                </a:solidFill>
              </a:rPr>
              <a:t>Negotiations</a:t>
            </a:r>
            <a:br>
              <a:rPr lang="en-US" altLang="en-US" b="1" kern="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altLang="en-US" sz="3200" kern="0" dirty="0">
                <a:solidFill>
                  <a:schemeClr val="accent2">
                    <a:lumMod val="75000"/>
                  </a:schemeClr>
                </a:solidFill>
              </a:rPr>
              <a:t>General objectives</a:t>
            </a:r>
            <a:endParaRPr lang="en-CA" sz="32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8791F42-AB73-4B7F-A7DB-F508A2FE1547}"/>
              </a:ext>
            </a:extLst>
          </p:cNvPr>
          <p:cNvSpPr txBox="1">
            <a:spLocks noChangeArrowheads="1"/>
          </p:cNvSpPr>
          <p:nvPr/>
        </p:nvSpPr>
        <p:spPr>
          <a:xfrm>
            <a:off x="811671" y="1952978"/>
            <a:ext cx="7530738" cy="4330256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38" indent="-91438" algn="l" defTabSz="914378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38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14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789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65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99973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99968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499963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699958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8288" indent="-268288" fontAlgn="auto">
              <a:lnSpc>
                <a:spcPct val="100000"/>
              </a:lnSpc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endParaRPr lang="en-CA" altLang="en-US" sz="2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5AF51D0C-2CD6-49FB-A1B6-6EF03B5DA376}"/>
              </a:ext>
            </a:extLst>
          </p:cNvPr>
          <p:cNvSpPr txBox="1">
            <a:spLocks noChangeArrowheads="1"/>
          </p:cNvSpPr>
          <p:nvPr/>
        </p:nvSpPr>
        <p:spPr>
          <a:xfrm>
            <a:off x="836022" y="1941689"/>
            <a:ext cx="7530738" cy="4330256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38" indent="-91438" algn="l" defTabSz="914378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38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14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789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65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99973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99968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499963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699958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lnSpc>
                <a:spcPct val="100000"/>
              </a:lnSpc>
              <a:spcAft>
                <a:spcPts val="0"/>
              </a:spcAft>
              <a:buClr>
                <a:schemeClr val="accent1">
                  <a:lumMod val="75000"/>
                </a:schemeClr>
              </a:buClr>
              <a:buNone/>
            </a:pPr>
            <a:r>
              <a:rPr lang="en-CA" altLang="en-US" sz="2600" dirty="0">
                <a:solidFill>
                  <a:schemeClr val="accent2">
                    <a:lumMod val="75000"/>
                  </a:schemeClr>
                </a:solidFill>
              </a:rPr>
              <a:t>Protect Members’ Benefits</a:t>
            </a:r>
          </a:p>
          <a:p>
            <a:pPr marL="560888" lvl="1" indent="-268288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CA" altLang="en-US" sz="2400" dirty="0">
                <a:solidFill>
                  <a:schemeClr val="accent2">
                    <a:lumMod val="75000"/>
                  </a:schemeClr>
                </a:solidFill>
              </a:rPr>
              <a:t>Commitment on TEAM’s continued representation of members’ participation in the benefit plans</a:t>
            </a:r>
          </a:p>
          <a:p>
            <a:pPr marL="560888" lvl="1" indent="-268288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CA" altLang="en-US" sz="2400" dirty="0">
                <a:solidFill>
                  <a:schemeClr val="accent2">
                    <a:lumMod val="75000"/>
                  </a:schemeClr>
                </a:solidFill>
              </a:rPr>
              <a:t>Preserve TEAM’s right to participate on the DB and DC pension plan committees</a:t>
            </a:r>
          </a:p>
          <a:p>
            <a:pPr marL="560888" lvl="1" indent="-268288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CA" altLang="en-US" sz="2400" dirty="0">
                <a:solidFill>
                  <a:schemeClr val="accent2">
                    <a:lumMod val="75000"/>
                  </a:schemeClr>
                </a:solidFill>
              </a:rPr>
              <a:t>Discuss Bell contribution to the Health and Dental plans</a:t>
            </a:r>
          </a:p>
        </p:txBody>
      </p:sp>
    </p:spTree>
    <p:extLst>
      <p:ext uri="{BB962C8B-B14F-4D97-AF65-F5344CB8AC3E}">
        <p14:creationId xmlns:p14="http://schemas.microsoft.com/office/powerpoint/2010/main" val="94327637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C17992A1-D481-4BFC-939B-12133303B4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60" y="286605"/>
            <a:ext cx="7543800" cy="1450757"/>
          </a:xfrm>
        </p:spPr>
        <p:txBody>
          <a:bodyPr>
            <a:normAutofit/>
          </a:bodyPr>
          <a:lstStyle/>
          <a:p>
            <a:pPr defTabSz="914332"/>
            <a:r>
              <a:rPr lang="en-US" altLang="en-US" b="1" kern="0" dirty="0">
                <a:solidFill>
                  <a:schemeClr val="accent2">
                    <a:lumMod val="75000"/>
                  </a:schemeClr>
                </a:solidFill>
              </a:rPr>
              <a:t>Negotiations</a:t>
            </a:r>
            <a:br>
              <a:rPr lang="en-US" altLang="en-US" b="1" kern="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altLang="en-US" sz="3200" kern="0" dirty="0">
                <a:solidFill>
                  <a:schemeClr val="accent2">
                    <a:lumMod val="75000"/>
                  </a:schemeClr>
                </a:solidFill>
              </a:rPr>
              <a:t>General objectives</a:t>
            </a:r>
            <a:endParaRPr lang="en-CA" sz="32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8791F42-AB73-4B7F-A7DB-F508A2FE1547}"/>
              </a:ext>
            </a:extLst>
          </p:cNvPr>
          <p:cNvSpPr txBox="1">
            <a:spLocks noChangeArrowheads="1"/>
          </p:cNvSpPr>
          <p:nvPr/>
        </p:nvSpPr>
        <p:spPr>
          <a:xfrm>
            <a:off x="811671" y="1952978"/>
            <a:ext cx="7530738" cy="4330256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38" indent="-91438" algn="l" defTabSz="914378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38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14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789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65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99973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99968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499963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699958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8288" indent="-268288" fontAlgn="auto">
              <a:lnSpc>
                <a:spcPct val="100000"/>
              </a:lnSpc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endParaRPr lang="en-CA" altLang="en-US" sz="2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5AF51D0C-2CD6-49FB-A1B6-6EF03B5DA376}"/>
              </a:ext>
            </a:extLst>
          </p:cNvPr>
          <p:cNvSpPr txBox="1">
            <a:spLocks noChangeArrowheads="1"/>
          </p:cNvSpPr>
          <p:nvPr/>
        </p:nvSpPr>
        <p:spPr>
          <a:xfrm>
            <a:off x="836022" y="1941689"/>
            <a:ext cx="7530738" cy="4330256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38" indent="-91438" algn="l" defTabSz="914378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38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14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789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65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99973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99968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499963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699958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lnSpc>
                <a:spcPct val="100000"/>
              </a:lnSpc>
              <a:spcAft>
                <a:spcPts val="0"/>
              </a:spcAft>
              <a:buClr>
                <a:schemeClr val="accent1">
                  <a:lumMod val="75000"/>
                </a:schemeClr>
              </a:buClr>
              <a:buNone/>
            </a:pPr>
            <a:r>
              <a:rPr lang="en-CA" altLang="en-US" sz="2600" dirty="0">
                <a:solidFill>
                  <a:schemeClr val="accent2">
                    <a:lumMod val="75000"/>
                  </a:schemeClr>
                </a:solidFill>
              </a:rPr>
              <a:t>More Opportunities for TEAM Members</a:t>
            </a:r>
          </a:p>
          <a:p>
            <a:pPr marL="560888" lvl="1" indent="-268288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CA" altLang="en-US" sz="2400" dirty="0">
                <a:solidFill>
                  <a:schemeClr val="accent2">
                    <a:lumMod val="75000"/>
                  </a:schemeClr>
                </a:solidFill>
              </a:rPr>
              <a:t>Increase Bell Canada jobs in Manitoba for TEAM members, and</a:t>
            </a:r>
          </a:p>
          <a:p>
            <a:pPr marL="926639" lvl="3" indent="-268288" fontAlgn="auto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B0F0"/>
              </a:buClr>
              <a:buSzPct val="90000"/>
              <a:buFont typeface="Wingdings" panose="05000000000000000000" pitchFamily="2" charset="2"/>
              <a:buChar char="§"/>
            </a:pPr>
            <a:r>
              <a:rPr lang="en-CA" altLang="en-US" sz="2400" dirty="0">
                <a:solidFill>
                  <a:schemeClr val="accent2">
                    <a:lumMod val="75000"/>
                  </a:schemeClr>
                </a:solidFill>
              </a:rPr>
              <a:t>not have to leave the DB pension plan</a:t>
            </a:r>
          </a:p>
          <a:p>
            <a:pPr marL="926639" lvl="3" indent="-268288" fontAlgn="auto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B0F0"/>
              </a:buClr>
              <a:buSzPct val="90000"/>
              <a:buFont typeface="Wingdings" panose="05000000000000000000" pitchFamily="2" charset="2"/>
              <a:buChar char="§"/>
            </a:pPr>
            <a:r>
              <a:rPr lang="en-CA" altLang="en-US" sz="2400" dirty="0">
                <a:solidFill>
                  <a:schemeClr val="accent2">
                    <a:lumMod val="75000"/>
                  </a:schemeClr>
                </a:solidFill>
              </a:rPr>
              <a:t>not have to resign from Bell MTS</a:t>
            </a:r>
          </a:p>
          <a:p>
            <a:pPr marL="926639" lvl="3" indent="-268288" fontAlgn="auto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B0F0"/>
              </a:buClr>
              <a:buSzPct val="90000"/>
              <a:buFont typeface="Wingdings" panose="05000000000000000000" pitchFamily="2" charset="2"/>
              <a:buChar char="§"/>
            </a:pPr>
            <a:r>
              <a:rPr lang="en-CA" altLang="en-US" sz="2400" dirty="0">
                <a:solidFill>
                  <a:schemeClr val="accent2">
                    <a:lumMod val="75000"/>
                  </a:schemeClr>
                </a:solidFill>
              </a:rPr>
              <a:t>not have to relocate out of province</a:t>
            </a:r>
          </a:p>
          <a:p>
            <a:pPr marL="560888" lvl="1" indent="-268288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CA" altLang="en-US" sz="2400" dirty="0">
                <a:solidFill>
                  <a:schemeClr val="accent2">
                    <a:lumMod val="75000"/>
                  </a:schemeClr>
                </a:solidFill>
              </a:rPr>
              <a:t>Eliminate barriers to advancement</a:t>
            </a:r>
          </a:p>
          <a:p>
            <a:pPr marL="560888" lvl="1" indent="-268288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CA" altLang="en-US" sz="2400" dirty="0">
                <a:solidFill>
                  <a:schemeClr val="accent2">
                    <a:lumMod val="75000"/>
                  </a:schemeClr>
                </a:solidFill>
              </a:rPr>
              <a:t>Provide training and skills development opportunities</a:t>
            </a:r>
          </a:p>
          <a:p>
            <a:pPr marL="560888" lvl="1" indent="-268288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CA" altLang="en-US" sz="2400" dirty="0">
                <a:solidFill>
                  <a:schemeClr val="accent2">
                    <a:lumMod val="75000"/>
                  </a:schemeClr>
                </a:solidFill>
              </a:rPr>
              <a:t>Raise confidence in the job interview process</a:t>
            </a:r>
            <a:endParaRPr lang="en-CA" altLang="en-US" sz="22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657370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C17992A1-D481-4BFC-939B-12133303B4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60" y="286605"/>
            <a:ext cx="7543800" cy="1450757"/>
          </a:xfrm>
        </p:spPr>
        <p:txBody>
          <a:bodyPr>
            <a:normAutofit/>
          </a:bodyPr>
          <a:lstStyle/>
          <a:p>
            <a:pPr defTabSz="914332"/>
            <a:r>
              <a:rPr lang="en-US" altLang="en-US" b="1" kern="0" dirty="0">
                <a:solidFill>
                  <a:schemeClr val="accent2">
                    <a:lumMod val="75000"/>
                  </a:schemeClr>
                </a:solidFill>
              </a:rPr>
              <a:t>Negotiations</a:t>
            </a:r>
            <a:br>
              <a:rPr lang="en-US" altLang="en-US" b="1" kern="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altLang="en-US" sz="3200" kern="0" dirty="0">
                <a:solidFill>
                  <a:schemeClr val="accent2">
                    <a:lumMod val="75000"/>
                  </a:schemeClr>
                </a:solidFill>
              </a:rPr>
              <a:t>General objectives</a:t>
            </a:r>
            <a:endParaRPr lang="en-CA" sz="32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8791F42-AB73-4B7F-A7DB-F508A2FE1547}"/>
              </a:ext>
            </a:extLst>
          </p:cNvPr>
          <p:cNvSpPr txBox="1">
            <a:spLocks noChangeArrowheads="1"/>
          </p:cNvSpPr>
          <p:nvPr/>
        </p:nvSpPr>
        <p:spPr>
          <a:xfrm>
            <a:off x="811671" y="1952978"/>
            <a:ext cx="7530738" cy="4330256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38" indent="-91438" algn="l" defTabSz="914378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38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14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789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65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99973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99968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499963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699958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8288" indent="-268288" fontAlgn="auto">
              <a:lnSpc>
                <a:spcPct val="100000"/>
              </a:lnSpc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endParaRPr lang="en-CA" altLang="en-US" sz="2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5AF51D0C-2CD6-49FB-A1B6-6EF03B5DA376}"/>
              </a:ext>
            </a:extLst>
          </p:cNvPr>
          <p:cNvSpPr txBox="1">
            <a:spLocks noChangeArrowheads="1"/>
          </p:cNvSpPr>
          <p:nvPr/>
        </p:nvSpPr>
        <p:spPr>
          <a:xfrm>
            <a:off x="836022" y="1941689"/>
            <a:ext cx="7530738" cy="4330256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38" indent="-91438" algn="l" defTabSz="914378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38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14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789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65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99973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99968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499963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699958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lnSpc>
                <a:spcPct val="100000"/>
              </a:lnSpc>
              <a:spcAft>
                <a:spcPts val="0"/>
              </a:spcAft>
              <a:buClr>
                <a:schemeClr val="accent1">
                  <a:lumMod val="75000"/>
                </a:schemeClr>
              </a:buClr>
              <a:buNone/>
            </a:pPr>
            <a:r>
              <a:rPr lang="en-CA" altLang="en-US" sz="2600" dirty="0">
                <a:solidFill>
                  <a:schemeClr val="accent2">
                    <a:lumMod val="75000"/>
                  </a:schemeClr>
                </a:solidFill>
              </a:rPr>
              <a:t>More Opportunities for TEAM Members</a:t>
            </a:r>
          </a:p>
          <a:p>
            <a:pPr marL="560888" lvl="1" indent="-268288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CA" altLang="en-US" sz="2400" dirty="0">
                <a:solidFill>
                  <a:schemeClr val="accent2">
                    <a:lumMod val="75000"/>
                  </a:schemeClr>
                </a:solidFill>
              </a:rPr>
              <a:t>Ensure fair competition for Acting Appointments</a:t>
            </a:r>
            <a:endParaRPr lang="en-CA" altLang="en-US" sz="2200" dirty="0">
              <a:solidFill>
                <a:schemeClr val="accent2">
                  <a:lumMod val="75000"/>
                </a:schemeClr>
              </a:solidFill>
            </a:endParaRPr>
          </a:p>
          <a:p>
            <a:pPr marL="560888" lvl="1" indent="-268288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CA" altLang="en-US" sz="2400" dirty="0">
                <a:solidFill>
                  <a:schemeClr val="accent2">
                    <a:lumMod val="75000"/>
                  </a:schemeClr>
                </a:solidFill>
              </a:rPr>
              <a:t>Priority for TEAM members in short-term Acting Appointments</a:t>
            </a:r>
          </a:p>
          <a:p>
            <a:pPr marL="560888" lvl="1" indent="-268288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CA" altLang="en-US" sz="2400" dirty="0">
                <a:solidFill>
                  <a:schemeClr val="accent2">
                    <a:lumMod val="75000"/>
                  </a:schemeClr>
                </a:solidFill>
              </a:rPr>
              <a:t>Preference for TEAM members for Acting Appointments that are not posted</a:t>
            </a:r>
          </a:p>
        </p:txBody>
      </p:sp>
    </p:spTree>
    <p:extLst>
      <p:ext uri="{BB962C8B-B14F-4D97-AF65-F5344CB8AC3E}">
        <p14:creationId xmlns:p14="http://schemas.microsoft.com/office/powerpoint/2010/main" val="29709423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C17992A1-D481-4BFC-939B-12133303B4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60" y="286605"/>
            <a:ext cx="7543800" cy="1450757"/>
          </a:xfrm>
        </p:spPr>
        <p:txBody>
          <a:bodyPr>
            <a:normAutofit/>
          </a:bodyPr>
          <a:lstStyle/>
          <a:p>
            <a:pPr defTabSz="914332"/>
            <a:r>
              <a:rPr lang="en-US" altLang="en-US" b="1" kern="0" dirty="0">
                <a:solidFill>
                  <a:schemeClr val="accent2">
                    <a:lumMod val="75000"/>
                  </a:schemeClr>
                </a:solidFill>
              </a:rPr>
              <a:t>Negotiations</a:t>
            </a:r>
            <a:br>
              <a:rPr lang="en-US" altLang="en-US" b="1" kern="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altLang="en-US" sz="3200" kern="0" dirty="0">
                <a:solidFill>
                  <a:schemeClr val="accent2">
                    <a:lumMod val="75000"/>
                  </a:schemeClr>
                </a:solidFill>
              </a:rPr>
              <a:t>General objectives</a:t>
            </a:r>
            <a:endParaRPr lang="en-CA" sz="32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8791F42-AB73-4B7F-A7DB-F508A2FE1547}"/>
              </a:ext>
            </a:extLst>
          </p:cNvPr>
          <p:cNvSpPr txBox="1">
            <a:spLocks noChangeArrowheads="1"/>
          </p:cNvSpPr>
          <p:nvPr/>
        </p:nvSpPr>
        <p:spPr>
          <a:xfrm>
            <a:off x="811671" y="1952978"/>
            <a:ext cx="7530738" cy="4330256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38" indent="-91438" algn="l" defTabSz="914378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38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14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789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65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99973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99968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499963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699958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8288" indent="-268288" fontAlgn="auto">
              <a:lnSpc>
                <a:spcPct val="100000"/>
              </a:lnSpc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endParaRPr lang="en-CA" altLang="en-US" sz="2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5AF51D0C-2CD6-49FB-A1B6-6EF03B5DA376}"/>
              </a:ext>
            </a:extLst>
          </p:cNvPr>
          <p:cNvSpPr txBox="1">
            <a:spLocks noChangeArrowheads="1"/>
          </p:cNvSpPr>
          <p:nvPr/>
        </p:nvSpPr>
        <p:spPr>
          <a:xfrm>
            <a:off x="836022" y="1941689"/>
            <a:ext cx="7530738" cy="4330256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38" indent="-91438" algn="l" defTabSz="914378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38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14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789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65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99973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99968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499963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699958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lnSpc>
                <a:spcPct val="100000"/>
              </a:lnSpc>
              <a:spcAft>
                <a:spcPts val="0"/>
              </a:spcAft>
              <a:buClr>
                <a:schemeClr val="accent1">
                  <a:lumMod val="75000"/>
                </a:schemeClr>
              </a:buClr>
              <a:buNone/>
            </a:pPr>
            <a:r>
              <a:rPr lang="en-CA" altLang="en-US" sz="2600" dirty="0">
                <a:solidFill>
                  <a:schemeClr val="accent2">
                    <a:lumMod val="75000"/>
                  </a:schemeClr>
                </a:solidFill>
              </a:rPr>
              <a:t>Other Topics</a:t>
            </a:r>
          </a:p>
          <a:p>
            <a:pPr marL="560888" lvl="1" indent="-268288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CA" altLang="en-US" sz="2400" dirty="0">
                <a:solidFill>
                  <a:schemeClr val="accent2">
                    <a:lumMod val="75000"/>
                  </a:schemeClr>
                </a:solidFill>
              </a:rPr>
              <a:t>Introduce a compressed work week (again!)</a:t>
            </a:r>
          </a:p>
          <a:p>
            <a:pPr marL="560888" lvl="1" indent="-268288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CA" altLang="en-US" sz="2400" dirty="0">
                <a:solidFill>
                  <a:schemeClr val="accent2">
                    <a:lumMod val="75000"/>
                  </a:schemeClr>
                </a:solidFill>
              </a:rPr>
              <a:t>Five PLDs for all employees in TEAM’s jurisdiction </a:t>
            </a:r>
          </a:p>
          <a:p>
            <a:pPr marL="560888" lvl="1" indent="-268288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CA" altLang="en-US" sz="2400" dirty="0">
                <a:solidFill>
                  <a:schemeClr val="accent2">
                    <a:lumMod val="75000"/>
                  </a:schemeClr>
                </a:solidFill>
              </a:rPr>
              <a:t>Clarify the meaning of “Duty Manager”</a:t>
            </a:r>
          </a:p>
          <a:p>
            <a:pPr marL="560888" lvl="1" indent="-268288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CA" altLang="en-US" sz="2400" dirty="0">
                <a:solidFill>
                  <a:schemeClr val="accent2">
                    <a:lumMod val="75000"/>
                  </a:schemeClr>
                </a:solidFill>
              </a:rPr>
              <a:t>Recognition of all time worked for Bell MTS</a:t>
            </a:r>
          </a:p>
          <a:p>
            <a:pPr marL="560888" lvl="1" indent="-268288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CA" altLang="en-US" sz="2400" dirty="0">
                <a:solidFill>
                  <a:schemeClr val="accent2">
                    <a:lumMod val="75000"/>
                  </a:schemeClr>
                </a:solidFill>
              </a:rPr>
              <a:t>Discuss a longer term contract</a:t>
            </a:r>
          </a:p>
        </p:txBody>
      </p:sp>
    </p:spTree>
    <p:extLst>
      <p:ext uri="{BB962C8B-B14F-4D97-AF65-F5344CB8AC3E}">
        <p14:creationId xmlns:p14="http://schemas.microsoft.com/office/powerpoint/2010/main" val="70973963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>
                <a:solidFill>
                  <a:schemeClr val="accent2">
                    <a:lumMod val="75000"/>
                  </a:schemeClr>
                </a:solidFill>
              </a:rPr>
              <a:t>Q&amp;A</a:t>
            </a:r>
            <a:endParaRPr lang="en-US" altLang="en-US" sz="4000" dirty="0">
              <a:solidFill>
                <a:schemeClr val="accent2">
                  <a:lumMod val="75000"/>
                </a:schemeClr>
              </a:solidFill>
              <a:latin typeface="Calibri Light" panose="020F0302020204030204" pitchFamily="34" charset="0"/>
            </a:endParaRPr>
          </a:p>
        </p:txBody>
      </p:sp>
      <p:sp>
        <p:nvSpPr>
          <p:cNvPr id="41986" name="Rectangle 3"/>
          <p:cNvSpPr>
            <a:spLocks noGrp="1" noChangeArrowheads="1"/>
          </p:cNvSpPr>
          <p:nvPr>
            <p:ph idx="1"/>
          </p:nvPr>
        </p:nvSpPr>
        <p:spPr>
          <a:xfrm>
            <a:off x="760306" y="1880253"/>
            <a:ext cx="7669108" cy="4375294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Tx/>
              <a:buNone/>
            </a:pPr>
            <a:r>
              <a:rPr lang="en-US" altLang="en-US" sz="2600" b="1" dirty="0">
                <a:solidFill>
                  <a:schemeClr val="accent2">
                    <a:lumMod val="75000"/>
                  </a:schemeClr>
                </a:solidFill>
              </a:rPr>
              <a:t>Want to help?  Join our Communication Action Network</a:t>
            </a:r>
            <a:br>
              <a:rPr lang="en-US" altLang="en-US" sz="2600" dirty="0">
                <a:solidFill>
                  <a:schemeClr val="accent2">
                    <a:lumMod val="75000"/>
                  </a:schemeClr>
                </a:solidFill>
              </a:rPr>
            </a:br>
            <a:endParaRPr lang="en-US" altLang="en-US" sz="2600" dirty="0">
              <a:solidFill>
                <a:schemeClr val="accent2">
                  <a:lumMod val="75000"/>
                </a:schemeClr>
              </a:solidFill>
            </a:endParaRPr>
          </a:p>
          <a:p>
            <a:pPr algn="ctr" eaLnBrk="1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Tx/>
              <a:buFont typeface="Wingdings" pitchFamily="2" charset="2"/>
              <a:buNone/>
            </a:pPr>
            <a:r>
              <a:rPr lang="en-US" altLang="en-US" sz="2600" dirty="0">
                <a:solidFill>
                  <a:schemeClr val="accent2">
                    <a:lumMod val="75000"/>
                  </a:schemeClr>
                </a:solidFill>
              </a:rPr>
              <a:t>204-984-9470</a:t>
            </a:r>
          </a:p>
          <a:p>
            <a:pPr algn="ctr" eaLnBrk="1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Tx/>
              <a:buFont typeface="Wingdings" pitchFamily="2" charset="2"/>
              <a:buNone/>
            </a:pPr>
            <a:r>
              <a:rPr lang="en-CA" altLang="en-US" sz="2600" dirty="0">
                <a:solidFill>
                  <a:schemeClr val="accent2">
                    <a:lumMod val="75000"/>
                  </a:schemeClr>
                </a:solidFill>
              </a:rPr>
              <a:t>1-877-984-9470</a:t>
            </a:r>
            <a:endParaRPr lang="en-US" altLang="en-US" sz="2600" dirty="0">
              <a:solidFill>
                <a:schemeClr val="accent2">
                  <a:lumMod val="75000"/>
                </a:schemeClr>
              </a:solidFill>
            </a:endParaRPr>
          </a:p>
          <a:p>
            <a:pPr algn="ctr" eaLnBrk="1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SzTx/>
              <a:buFont typeface="Wingdings" pitchFamily="2" charset="2"/>
              <a:buNone/>
            </a:pPr>
            <a:r>
              <a:rPr lang="en-US" altLang="en-US" sz="2600" dirty="0">
                <a:solidFill>
                  <a:schemeClr val="accent2">
                    <a:lumMod val="75000"/>
                  </a:schemeClr>
                </a:solidFill>
              </a:rPr>
              <a:t>team@teamunion.mb.ca</a:t>
            </a:r>
          </a:p>
          <a:p>
            <a:pPr algn="ctr" eaLnBrk="1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SzTx/>
              <a:buFont typeface="Wingdings" pitchFamily="2" charset="2"/>
              <a:buNone/>
            </a:pPr>
            <a:r>
              <a:rPr lang="en-CA" altLang="en-US" sz="2600" dirty="0">
                <a:solidFill>
                  <a:schemeClr val="accent2">
                    <a:lumMod val="75000"/>
                  </a:schemeClr>
                </a:solidFill>
              </a:rPr>
              <a:t>www.teamunion.mb.ca</a:t>
            </a:r>
            <a:endParaRPr lang="en-US" altLang="en-US" sz="2600" dirty="0">
              <a:solidFill>
                <a:schemeClr val="accent2">
                  <a:lumMod val="75000"/>
                </a:schemeClr>
              </a:solidFill>
            </a:endParaRPr>
          </a:p>
          <a:p>
            <a:pPr algn="ctr" eaLnBrk="1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Tx/>
              <a:buFont typeface="Wingdings" pitchFamily="2" charset="2"/>
              <a:buNone/>
            </a:pPr>
            <a:r>
              <a:rPr lang="en-CA" altLang="en-US" sz="2600" dirty="0">
                <a:solidFill>
                  <a:schemeClr val="accent2">
                    <a:lumMod val="75000"/>
                  </a:schemeClr>
                </a:solidFill>
              </a:rPr>
              <a:t>facebook.com/teamunion161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itchFamily="2" charset="2"/>
              <a:buNone/>
            </a:pPr>
            <a:r>
              <a:rPr lang="en-CA" altLang="en-US" sz="2600" dirty="0">
                <a:solidFill>
                  <a:schemeClr val="accent2">
                    <a:lumMod val="75000"/>
                  </a:schemeClr>
                </a:solidFill>
              </a:rPr>
              <a:t>twitter.com/teamunion161</a:t>
            </a:r>
          </a:p>
        </p:txBody>
      </p:sp>
    </p:spTree>
    <p:extLst>
      <p:ext uri="{BB962C8B-B14F-4D97-AF65-F5344CB8AC3E}">
        <p14:creationId xmlns:p14="http://schemas.microsoft.com/office/powerpoint/2010/main" val="31987009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2">
            <a:extLst>
              <a:ext uri="{FF2B5EF4-FFF2-40B4-BE49-F238E27FC236}">
                <a16:creationId xmlns:a16="http://schemas.microsoft.com/office/drawing/2014/main" id="{D43590E3-21C5-48D6-BEDC-178756CAB1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325" y="287338"/>
            <a:ext cx="7543800" cy="1449387"/>
          </a:xfrm>
        </p:spPr>
        <p:txBody>
          <a:bodyPr>
            <a:normAutofit/>
          </a:bodyPr>
          <a:lstStyle/>
          <a:p>
            <a:pPr defTabSz="914332">
              <a:defRPr/>
            </a:pPr>
            <a:r>
              <a:rPr lang="en-US" altLang="en-US" b="1" kern="0" dirty="0">
                <a:solidFill>
                  <a:schemeClr val="accent2">
                    <a:lumMod val="75000"/>
                  </a:schemeClr>
                </a:solidFill>
                <a:cs typeface="Calibri Light" panose="020F0302020204030204" pitchFamily="34" charset="0"/>
              </a:rPr>
              <a:t>President’s Report</a:t>
            </a:r>
            <a:br>
              <a:rPr lang="en-US" altLang="en-US" b="1" kern="0" dirty="0">
                <a:solidFill>
                  <a:schemeClr val="accent2">
                    <a:lumMod val="75000"/>
                  </a:schemeClr>
                </a:solidFill>
                <a:cs typeface="Calibri Light" panose="020F0302020204030204" pitchFamily="34" charset="0"/>
              </a:rPr>
            </a:br>
            <a:r>
              <a:rPr lang="en-US" altLang="en-US" sz="3200" kern="0" dirty="0">
                <a:solidFill>
                  <a:schemeClr val="accent2">
                    <a:lumMod val="75000"/>
                  </a:schemeClr>
                </a:solidFill>
                <a:cs typeface="Calibri Light" panose="020F0302020204030204" pitchFamily="34" charset="0"/>
              </a:rPr>
              <a:t>2018 Recap</a:t>
            </a:r>
            <a:endParaRPr lang="en-CA" sz="3200" dirty="0">
              <a:solidFill>
                <a:schemeClr val="accent2">
                  <a:lumMod val="75000"/>
                </a:schemeClr>
              </a:solidFill>
              <a:cs typeface="Calibri Light" panose="020F0302020204030204" pitchFamily="34" charset="0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71E9DA6D-EB84-454F-8965-FBA8ACD8A22D}"/>
              </a:ext>
            </a:extLst>
          </p:cNvPr>
          <p:cNvSpPr txBox="1">
            <a:spLocks noChangeArrowheads="1"/>
          </p:cNvSpPr>
          <p:nvPr/>
        </p:nvSpPr>
        <p:spPr>
          <a:xfrm>
            <a:off x="835387" y="1960220"/>
            <a:ext cx="7530738" cy="4285305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38" indent="-91438" algn="l" defTabSz="914378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38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14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789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65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99973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99968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499963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699958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8288" indent="-268288" fontAlgn="auto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CA" altLang="en-US" sz="2800" dirty="0">
                <a:solidFill>
                  <a:schemeClr val="accent2">
                    <a:lumMod val="75000"/>
                  </a:schemeClr>
                </a:solidFill>
              </a:rPr>
              <a:t>Four members attended the </a:t>
            </a:r>
            <a:r>
              <a:rPr lang="en-CA" sz="2800" dirty="0">
                <a:solidFill>
                  <a:schemeClr val="accent2">
                    <a:lumMod val="75000"/>
                  </a:schemeClr>
                </a:solidFill>
              </a:rPr>
              <a:t>Mel Myers Labour Law Conference in Winnipeg.</a:t>
            </a:r>
            <a:endParaRPr lang="en-CA" altLang="en-US" sz="2800" dirty="0">
              <a:solidFill>
                <a:schemeClr val="accent2">
                  <a:lumMod val="75000"/>
                </a:schemeClr>
              </a:solidFill>
            </a:endParaRPr>
          </a:p>
          <a:p>
            <a:pPr marL="268288" indent="-268288" fontAlgn="auto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CA" altLang="en-US" sz="2800" dirty="0">
                <a:solidFill>
                  <a:schemeClr val="accent2">
                    <a:lumMod val="75000"/>
                  </a:schemeClr>
                </a:solidFill>
              </a:rPr>
              <a:t>TEAM Take-a-Break hotdog days and United Way fundraisers in Winnipeg and Brandon.</a:t>
            </a:r>
          </a:p>
          <a:p>
            <a:pPr marL="268288" indent="-268288" fontAlgn="auto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CA" altLang="en-US" sz="2800" dirty="0">
                <a:solidFill>
                  <a:schemeClr val="accent2">
                    <a:lumMod val="75000"/>
                  </a:schemeClr>
                </a:solidFill>
              </a:rPr>
              <a:t>The IFPTE hit their 100</a:t>
            </a:r>
            <a:r>
              <a:rPr lang="en-CA" altLang="en-US" sz="2800" baseline="30000" dirty="0">
                <a:solidFill>
                  <a:schemeClr val="accent2">
                    <a:lumMod val="75000"/>
                  </a:schemeClr>
                </a:solidFill>
              </a:rPr>
              <a:t>th</a:t>
            </a:r>
            <a:r>
              <a:rPr lang="en-CA" altLang="en-US" sz="2800" dirty="0">
                <a:solidFill>
                  <a:schemeClr val="accent2">
                    <a:lumMod val="75000"/>
                  </a:schemeClr>
                </a:solidFill>
              </a:rPr>
              <a:t> year of representing professionals.</a:t>
            </a:r>
          </a:p>
          <a:p>
            <a:pPr marL="268288" indent="-268288" fontAlgn="auto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CA" altLang="en-US" sz="2800" dirty="0">
                <a:solidFill>
                  <a:schemeClr val="accent2">
                    <a:lumMod val="75000"/>
                  </a:schemeClr>
                </a:solidFill>
              </a:rPr>
              <a:t>Two members attended the IFPTE Convention.</a:t>
            </a:r>
          </a:p>
          <a:p>
            <a:pPr marL="268288" indent="-268288" fontAlgn="auto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endParaRPr lang="en-CA" altLang="en-US" sz="26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6678388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2">
            <a:extLst>
              <a:ext uri="{FF2B5EF4-FFF2-40B4-BE49-F238E27FC236}">
                <a16:creationId xmlns:a16="http://schemas.microsoft.com/office/drawing/2014/main" id="{D43590E3-21C5-48D6-BEDC-178756CAB1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325" y="287338"/>
            <a:ext cx="7543800" cy="1449387"/>
          </a:xfrm>
        </p:spPr>
        <p:txBody>
          <a:bodyPr>
            <a:normAutofit/>
          </a:bodyPr>
          <a:lstStyle/>
          <a:p>
            <a:pPr defTabSz="914332">
              <a:defRPr/>
            </a:pPr>
            <a:r>
              <a:rPr lang="en-US" altLang="en-US" b="1" kern="0" dirty="0">
                <a:solidFill>
                  <a:schemeClr val="accent2">
                    <a:lumMod val="75000"/>
                  </a:schemeClr>
                </a:solidFill>
                <a:cs typeface="Calibri Light" panose="020F0302020204030204" pitchFamily="34" charset="0"/>
              </a:rPr>
              <a:t>President’s Report</a:t>
            </a:r>
            <a:br>
              <a:rPr lang="en-US" altLang="en-US" b="1" kern="0" dirty="0">
                <a:solidFill>
                  <a:schemeClr val="accent2">
                    <a:lumMod val="75000"/>
                  </a:schemeClr>
                </a:solidFill>
                <a:cs typeface="Calibri Light" panose="020F0302020204030204" pitchFamily="34" charset="0"/>
              </a:rPr>
            </a:br>
            <a:r>
              <a:rPr lang="en-US" altLang="en-US" sz="3200" kern="0" dirty="0">
                <a:solidFill>
                  <a:schemeClr val="accent2">
                    <a:lumMod val="75000"/>
                  </a:schemeClr>
                </a:solidFill>
                <a:cs typeface="Calibri Light" panose="020F0302020204030204" pitchFamily="34" charset="0"/>
              </a:rPr>
              <a:t>2018 Recap</a:t>
            </a:r>
            <a:endParaRPr lang="en-CA" sz="3200" dirty="0">
              <a:solidFill>
                <a:schemeClr val="accent2">
                  <a:lumMod val="75000"/>
                </a:schemeClr>
              </a:solidFill>
              <a:cs typeface="Calibri Light" panose="020F0302020204030204" pitchFamily="34" charset="0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71E9DA6D-EB84-454F-8965-FBA8ACD8A22D}"/>
              </a:ext>
            </a:extLst>
          </p:cNvPr>
          <p:cNvSpPr txBox="1">
            <a:spLocks noChangeArrowheads="1"/>
          </p:cNvSpPr>
          <p:nvPr/>
        </p:nvSpPr>
        <p:spPr>
          <a:xfrm>
            <a:off x="835387" y="1960221"/>
            <a:ext cx="7530738" cy="4199039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38" indent="-91438" algn="l" defTabSz="914378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38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14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789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65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99973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99968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499963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699958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8288" indent="-268288" fontAlgn="auto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CA" altLang="en-US" sz="2800" dirty="0">
                <a:solidFill>
                  <a:schemeClr val="accent2">
                    <a:lumMod val="75000"/>
                  </a:schemeClr>
                </a:solidFill>
              </a:rPr>
              <a:t>For the third year in a row a child of a TEAM member has won the IFPTE Dominick D. Critelli Jr. Scholarship ($2,500 US).</a:t>
            </a:r>
          </a:p>
          <a:p>
            <a:pPr marL="268288" indent="-268288" fontAlgn="auto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CA" altLang="en-US" sz="2800" dirty="0">
                <a:solidFill>
                  <a:schemeClr val="accent2">
                    <a:lumMod val="75000"/>
                  </a:schemeClr>
                </a:solidFill>
              </a:rPr>
              <a:t>Four members and four members’ children received TEAM scholarship awards.</a:t>
            </a:r>
          </a:p>
          <a:p>
            <a:pPr marL="268288" indent="-268288" fontAlgn="auto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CA" altLang="en-US" sz="2800" dirty="0">
                <a:solidFill>
                  <a:schemeClr val="accent2">
                    <a:lumMod val="75000"/>
                  </a:schemeClr>
                </a:solidFill>
              </a:rPr>
              <a:t>Three voluntary departure programs aimed at TEAM positions, driving up the stress levels and workloads for many of us.</a:t>
            </a:r>
          </a:p>
          <a:p>
            <a:pPr marL="0" indent="0" fontAlgn="auto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accent1">
                  <a:lumMod val="75000"/>
                </a:schemeClr>
              </a:buClr>
              <a:buNone/>
            </a:pPr>
            <a:endParaRPr lang="en-CA" altLang="en-US" sz="26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2425969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2CEA8FA-473B-49E6-87BD-99260C6661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>
                <a:solidFill>
                  <a:schemeClr val="accent2">
                    <a:lumMod val="75000"/>
                  </a:schemeClr>
                </a:solidFill>
                <a:cs typeface="Calibri Light" panose="020F0302020204030204" pitchFamily="34" charset="0"/>
              </a:rPr>
              <a:t>Financial Report</a:t>
            </a:r>
            <a:endParaRPr lang="en-CA" sz="3200" dirty="0"/>
          </a:p>
        </p:txBody>
      </p:sp>
      <p:sp>
        <p:nvSpPr>
          <p:cNvPr id="27650" name="Rectangle 3"/>
          <p:cNvSpPr>
            <a:spLocks noGrp="1" noChangeArrowheads="1"/>
          </p:cNvSpPr>
          <p:nvPr>
            <p:ph idx="1"/>
          </p:nvPr>
        </p:nvSpPr>
        <p:spPr>
          <a:xfrm>
            <a:off x="822960" y="1887795"/>
            <a:ext cx="7543801" cy="4277032"/>
          </a:xfrm>
        </p:spPr>
        <p:txBody>
          <a:bodyPr>
            <a:normAutofit fontScale="92500" lnSpcReduction="10000"/>
          </a:bodyPr>
          <a:lstStyle/>
          <a:p>
            <a:pPr marL="268288" indent="-268288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CA" sz="2800" dirty="0">
                <a:solidFill>
                  <a:schemeClr val="accent2">
                    <a:lumMod val="75000"/>
                  </a:schemeClr>
                </a:solidFill>
              </a:rPr>
              <a:t>2017</a:t>
            </a:r>
          </a:p>
          <a:p>
            <a:pPr marL="560888" lvl="1" indent="-268288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CA" sz="2600" dirty="0">
                <a:solidFill>
                  <a:schemeClr val="accent2">
                    <a:lumMod val="75000"/>
                  </a:schemeClr>
                </a:solidFill>
              </a:rPr>
              <a:t>Income was down 7% from the previous year.</a:t>
            </a:r>
          </a:p>
          <a:p>
            <a:pPr marL="560888" lvl="1" indent="-268288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CA" sz="2600" dirty="0">
                <a:solidFill>
                  <a:schemeClr val="accent2">
                    <a:lumMod val="75000"/>
                  </a:schemeClr>
                </a:solidFill>
              </a:rPr>
              <a:t>Expenses reduced by 13%.</a:t>
            </a:r>
          </a:p>
          <a:p>
            <a:pPr marL="560888" lvl="1" indent="-268288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CA" sz="2600" dirty="0">
                <a:solidFill>
                  <a:schemeClr val="accent2">
                    <a:lumMod val="75000"/>
                  </a:schemeClr>
                </a:solidFill>
              </a:rPr>
              <a:t>Closing balance up by $167,000 over 2016.</a:t>
            </a:r>
          </a:p>
          <a:p>
            <a:pPr marL="268288" indent="-268288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CA" altLang="en-US" sz="2800" dirty="0">
                <a:solidFill>
                  <a:schemeClr val="accent2">
                    <a:lumMod val="75000"/>
                  </a:schemeClr>
                </a:solidFill>
              </a:rPr>
              <a:t>We expect to end this year on budget, leaving us in good financial shape for 2019 and as we enter into contract negotiations with Bell.</a:t>
            </a:r>
          </a:p>
          <a:p>
            <a:pPr marL="268288" indent="-268288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CA" sz="2800" dirty="0">
                <a:solidFill>
                  <a:schemeClr val="accent2">
                    <a:lumMod val="75000"/>
                  </a:schemeClr>
                </a:solidFill>
              </a:rPr>
              <a:t>TEAM‘s dues rate is the lowest amongst the unions in Bell MTS.</a:t>
            </a:r>
            <a:endParaRPr lang="en-CA" altLang="en-US" sz="2800" dirty="0">
              <a:solidFill>
                <a:schemeClr val="accent2">
                  <a:lumMod val="75000"/>
                </a:schemeClr>
              </a:solidFill>
              <a:cs typeface="Courier New" panose="02070309020205020404" pitchFamily="49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2">
            <a:extLst>
              <a:ext uri="{FF2B5EF4-FFF2-40B4-BE49-F238E27FC236}">
                <a16:creationId xmlns:a16="http://schemas.microsoft.com/office/drawing/2014/main" id="{CC3DBF02-E051-4AB7-AA2C-BD2333DB37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60" y="286605"/>
            <a:ext cx="7543800" cy="1450757"/>
          </a:xfrm>
        </p:spPr>
        <p:txBody>
          <a:bodyPr/>
          <a:lstStyle/>
          <a:p>
            <a:r>
              <a:rPr lang="en-US" altLang="en-US" b="1" dirty="0">
                <a:solidFill>
                  <a:schemeClr val="accent2">
                    <a:lumMod val="75000"/>
                  </a:schemeClr>
                </a:solidFill>
                <a:cs typeface="Calibri Light" panose="020F0302020204030204" pitchFamily="34" charset="0"/>
              </a:rPr>
              <a:t>Financial Report</a:t>
            </a:r>
            <a:endParaRPr lang="en-CA" sz="3200" dirty="0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1CA4F9D4-FDD3-4C2F-A6BD-527FF68D8002}"/>
              </a:ext>
            </a:extLst>
          </p:cNvPr>
          <p:cNvSpPr txBox="1">
            <a:spLocks noChangeArrowheads="1"/>
          </p:cNvSpPr>
          <p:nvPr/>
        </p:nvSpPr>
        <p:spPr>
          <a:xfrm>
            <a:off x="822960" y="1972492"/>
            <a:ext cx="7530738" cy="4310742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38" indent="-91438" algn="l" defTabSz="914378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38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14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789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65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99973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99968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499963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699958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8288" indent="-268288" fontAlgn="auto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CA" altLang="en-US" sz="2800" dirty="0">
                <a:solidFill>
                  <a:schemeClr val="accent2">
                    <a:lumMod val="75000"/>
                  </a:schemeClr>
                </a:solidFill>
              </a:rPr>
              <a:t>TEAM’s financial procedures and books are reviewed annually by independent auditors:</a:t>
            </a:r>
          </a:p>
          <a:p>
            <a:pPr marL="0" indent="0" algn="ctr" fontAlgn="auto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chemeClr val="accent1">
                  <a:lumMod val="75000"/>
                </a:schemeClr>
              </a:buClr>
              <a:buNone/>
            </a:pPr>
            <a:r>
              <a:rPr lang="en-CA" altLang="en-US" sz="2800" dirty="0">
                <a:solidFill>
                  <a:schemeClr val="tx1"/>
                </a:solidFill>
              </a:rPr>
              <a:t>ONBusiness Chartered Professional</a:t>
            </a:r>
            <a:br>
              <a:rPr lang="en-CA" altLang="en-US" sz="2800" dirty="0">
                <a:solidFill>
                  <a:schemeClr val="tx1"/>
                </a:solidFill>
              </a:rPr>
            </a:br>
            <a:r>
              <a:rPr lang="en-CA" altLang="en-US" sz="2800" dirty="0">
                <a:solidFill>
                  <a:schemeClr val="tx1"/>
                </a:solidFill>
              </a:rPr>
              <a:t>Accountants Inc.</a:t>
            </a:r>
          </a:p>
          <a:p>
            <a:pPr marL="268288" indent="-268288" fontAlgn="auto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CA" altLang="en-US" sz="2800" dirty="0">
                <a:solidFill>
                  <a:schemeClr val="accent2">
                    <a:lumMod val="75000"/>
                  </a:schemeClr>
                </a:solidFill>
              </a:rPr>
              <a:t>The 2017 Audited Financial Statement is available to members.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9A0BDA1E-DBC9-412D-808F-D51C0205B6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60" y="286605"/>
            <a:ext cx="7543800" cy="1450757"/>
          </a:xfrm>
        </p:spPr>
        <p:txBody>
          <a:bodyPr>
            <a:normAutofit/>
          </a:bodyPr>
          <a:lstStyle/>
          <a:p>
            <a:pPr defTabSz="914332"/>
            <a:r>
              <a:rPr lang="en-US" altLang="en-US" b="1" kern="0" dirty="0">
                <a:solidFill>
                  <a:schemeClr val="accent2">
                    <a:lumMod val="75000"/>
                  </a:schemeClr>
                </a:solidFill>
              </a:rPr>
              <a:t>Member Advocacy</a:t>
            </a:r>
            <a:endParaRPr lang="en-CA" sz="32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1D1A3205-E1F5-4EAD-8E1D-2895972874FE}"/>
              </a:ext>
            </a:extLst>
          </p:cNvPr>
          <p:cNvSpPr txBox="1">
            <a:spLocks noChangeArrowheads="1"/>
          </p:cNvSpPr>
          <p:nvPr/>
        </p:nvSpPr>
        <p:spPr>
          <a:xfrm>
            <a:off x="822960" y="1952978"/>
            <a:ext cx="7530738" cy="4330256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38" indent="-91438" algn="l" defTabSz="914378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38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14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789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65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99973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99968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499963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699958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accent1">
                  <a:lumMod val="75000"/>
                </a:schemeClr>
              </a:buClr>
              <a:buNone/>
            </a:pPr>
            <a:r>
              <a:rPr lang="en-CA" altLang="en-US" sz="2600" dirty="0">
                <a:solidFill>
                  <a:schemeClr val="accent2">
                    <a:lumMod val="75000"/>
                  </a:schemeClr>
                </a:solidFill>
              </a:rPr>
              <a:t>Main Issues for Members:</a:t>
            </a:r>
          </a:p>
          <a:p>
            <a:pPr marL="560888" lvl="1" indent="-268288" fontAlgn="auto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CA" altLang="en-US" sz="2400" dirty="0">
                <a:solidFill>
                  <a:schemeClr val="accent2">
                    <a:lumMod val="75000"/>
                  </a:schemeClr>
                </a:solidFill>
              </a:rPr>
              <a:t>Job Stress and Role Overload</a:t>
            </a:r>
          </a:p>
          <a:p>
            <a:pPr marL="560888" lvl="1" indent="-268288" fontAlgn="auto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CA" altLang="en-US" sz="2400" dirty="0">
                <a:solidFill>
                  <a:schemeClr val="accent2">
                    <a:lumMod val="75000"/>
                  </a:schemeClr>
                </a:solidFill>
              </a:rPr>
              <a:t>Job Classifications &amp; Work Assignments</a:t>
            </a:r>
          </a:p>
          <a:p>
            <a:pPr marL="560888" lvl="1" indent="-268288" fontAlgn="auto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CA" altLang="en-US" sz="2400" dirty="0">
                <a:solidFill>
                  <a:schemeClr val="accent2">
                    <a:lumMod val="75000"/>
                  </a:schemeClr>
                </a:solidFill>
              </a:rPr>
              <a:t>Health Care Matters</a:t>
            </a:r>
          </a:p>
          <a:p>
            <a:pPr marL="560888" lvl="1" indent="-268288" fontAlgn="auto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CA" altLang="en-US" sz="2400" dirty="0">
                <a:solidFill>
                  <a:schemeClr val="accent2">
                    <a:lumMod val="75000"/>
                  </a:schemeClr>
                </a:solidFill>
              </a:rPr>
              <a:t>Downsizing of TEAM Workforce</a:t>
            </a:r>
          </a:p>
        </p:txBody>
      </p:sp>
    </p:spTree>
    <p:extLst>
      <p:ext uri="{BB962C8B-B14F-4D97-AF65-F5344CB8AC3E}">
        <p14:creationId xmlns:p14="http://schemas.microsoft.com/office/powerpoint/2010/main" val="41234401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defTabSz="914332"/>
            <a:r>
              <a:rPr lang="en-US" altLang="en-US" b="1" kern="0" dirty="0">
                <a:solidFill>
                  <a:schemeClr val="accent2">
                    <a:lumMod val="75000"/>
                  </a:schemeClr>
                </a:solidFill>
              </a:rPr>
              <a:t>Member Advocacy</a:t>
            </a:r>
            <a:endParaRPr lang="en-CA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DF7F7726-956A-4357-8936-AD3268BEB435}"/>
              </a:ext>
            </a:extLst>
          </p:cNvPr>
          <p:cNvSpPr txBox="1">
            <a:spLocks noChangeArrowheads="1"/>
          </p:cNvSpPr>
          <p:nvPr/>
        </p:nvSpPr>
        <p:spPr>
          <a:xfrm>
            <a:off x="822960" y="1952978"/>
            <a:ext cx="7530738" cy="4330256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38" indent="-91438" algn="l" defTabSz="914378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38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14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789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65" indent="-182876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99973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99968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499963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699958" indent="-228594" algn="l" defTabSz="914378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lnSpc>
                <a:spcPct val="100000"/>
              </a:lnSpc>
              <a:spcAft>
                <a:spcPts val="0"/>
              </a:spcAft>
              <a:buClr>
                <a:schemeClr val="accent1">
                  <a:lumMod val="75000"/>
                </a:schemeClr>
              </a:buClr>
              <a:buNone/>
            </a:pPr>
            <a:r>
              <a:rPr lang="en-CA" altLang="en-US" sz="2600" dirty="0">
                <a:solidFill>
                  <a:schemeClr val="accent2">
                    <a:lumMod val="75000"/>
                  </a:schemeClr>
                </a:solidFill>
              </a:rPr>
              <a:t>Member issues since our previous AGM, October 2017:</a:t>
            </a:r>
          </a:p>
          <a:p>
            <a:pPr marL="560888" lvl="1" indent="-268288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CA" altLang="en-US" sz="2400" dirty="0">
                <a:solidFill>
                  <a:schemeClr val="accent2">
                    <a:lumMod val="75000"/>
                  </a:schemeClr>
                </a:solidFill>
              </a:rPr>
              <a:t>31 new complaints; 17 resolved</a:t>
            </a:r>
          </a:p>
          <a:p>
            <a:pPr marL="560888" lvl="1" indent="-268288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CA" altLang="en-US" sz="2400" dirty="0">
                <a:solidFill>
                  <a:schemeClr val="accent2">
                    <a:lumMod val="75000"/>
                  </a:schemeClr>
                </a:solidFill>
              </a:rPr>
              <a:t>5 new grievances; 2 resolved</a:t>
            </a:r>
          </a:p>
          <a:p>
            <a:pPr marL="560888" lvl="1" indent="-268288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CA" altLang="en-US" sz="2400" dirty="0">
                <a:solidFill>
                  <a:schemeClr val="accent2">
                    <a:lumMod val="75000"/>
                  </a:schemeClr>
                </a:solidFill>
              </a:rPr>
              <a:t>10 grievances at arbitration stage</a:t>
            </a:r>
          </a:p>
          <a:p>
            <a:pPr marL="560888" lvl="1" indent="-268288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CA" altLang="en-US" sz="2400" dirty="0">
                <a:solidFill>
                  <a:schemeClr val="accent2">
                    <a:lumMod val="75000"/>
                  </a:schemeClr>
                </a:solidFill>
              </a:rPr>
              <a:t>Policy Grievances:</a:t>
            </a:r>
          </a:p>
          <a:p>
            <a:pPr marL="926639" lvl="3" indent="-268288" fontAlgn="auto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B0F0"/>
              </a:buClr>
              <a:buFont typeface="Wingdings" panose="05000000000000000000" pitchFamily="2" charset="2"/>
              <a:buChar char="§"/>
            </a:pPr>
            <a:r>
              <a:rPr lang="en-CA" altLang="en-US" sz="2400" dirty="0">
                <a:solidFill>
                  <a:schemeClr val="accent2">
                    <a:lumMod val="75000"/>
                  </a:schemeClr>
                </a:solidFill>
              </a:rPr>
              <a:t>Ongoing - NCS Dates</a:t>
            </a:r>
          </a:p>
          <a:p>
            <a:pPr marL="926639" lvl="3" indent="-268288" fontAlgn="auto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B0F0"/>
              </a:buClr>
              <a:buFont typeface="Wingdings" panose="05000000000000000000" pitchFamily="2" charset="2"/>
              <a:buChar char="§"/>
            </a:pPr>
            <a:r>
              <a:rPr lang="en-CA" altLang="en-US" sz="2400" dirty="0">
                <a:solidFill>
                  <a:schemeClr val="accent1">
                    <a:lumMod val="50000"/>
                  </a:schemeClr>
                </a:solidFill>
              </a:rPr>
              <a:t>Ongoing - Contractors</a:t>
            </a:r>
          </a:p>
          <a:p>
            <a:pPr marL="926639" lvl="3" indent="-268288" fontAlgn="auto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B0F0"/>
              </a:buClr>
              <a:buFont typeface="Wingdings" panose="05000000000000000000" pitchFamily="2" charset="2"/>
              <a:buChar char="§"/>
            </a:pPr>
            <a:r>
              <a:rPr lang="en-CA" altLang="en-US" sz="2400" dirty="0">
                <a:solidFill>
                  <a:schemeClr val="accent2">
                    <a:lumMod val="75000"/>
                  </a:schemeClr>
                </a:solidFill>
              </a:rPr>
              <a:t>New - Posting of Newly Created Jobs</a:t>
            </a:r>
          </a:p>
          <a:p>
            <a:pPr marL="926639" lvl="3" indent="-268288" fontAlgn="auto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B0F0"/>
              </a:buClr>
              <a:buFont typeface="Wingdings" panose="05000000000000000000" pitchFamily="2" charset="2"/>
              <a:buChar char="§"/>
            </a:pPr>
            <a:r>
              <a:rPr lang="en-CA" altLang="en-US" sz="2400" dirty="0">
                <a:solidFill>
                  <a:schemeClr val="accent2">
                    <a:lumMod val="75000"/>
                  </a:schemeClr>
                </a:solidFill>
              </a:rPr>
              <a:t>New - Changes to Sick Leave Process</a:t>
            </a:r>
          </a:p>
        </p:txBody>
      </p:sp>
    </p:spTree>
    <p:extLst>
      <p:ext uri="{BB962C8B-B14F-4D97-AF65-F5344CB8AC3E}">
        <p14:creationId xmlns:p14="http://schemas.microsoft.com/office/powerpoint/2010/main" val="1467929814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0</TotalTime>
  <Words>1136</Words>
  <Application>Microsoft Office PowerPoint</Application>
  <PresentationFormat>On-screen Show (4:3)</PresentationFormat>
  <Paragraphs>247</Paragraphs>
  <Slides>34</Slides>
  <Notes>34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0" baseType="lpstr">
      <vt:lpstr>Arial</vt:lpstr>
      <vt:lpstr>Calibri</vt:lpstr>
      <vt:lpstr>Calibri Light</vt:lpstr>
      <vt:lpstr>Courier New</vt:lpstr>
      <vt:lpstr>Wingdings</vt:lpstr>
      <vt:lpstr>Retrospect</vt:lpstr>
      <vt:lpstr>TEAM-IFPTE Local 161 2018 General Meetings</vt:lpstr>
      <vt:lpstr>Agenda TEAM 2018 General Meeting</vt:lpstr>
      <vt:lpstr>President’s Report The TEAM-IFPTE Local 161 team</vt:lpstr>
      <vt:lpstr>President’s Report 2018 Recap</vt:lpstr>
      <vt:lpstr>President’s Report 2018 Recap</vt:lpstr>
      <vt:lpstr>Financial Report</vt:lpstr>
      <vt:lpstr>Financial Report</vt:lpstr>
      <vt:lpstr>Member Advocacy</vt:lpstr>
      <vt:lpstr>Member Advocacy</vt:lpstr>
      <vt:lpstr>Member Advocacy</vt:lpstr>
      <vt:lpstr>Negotiations A brief overview</vt:lpstr>
      <vt:lpstr>Negotiations Survey</vt:lpstr>
      <vt:lpstr>Negotiations Survey  Current workload levels </vt:lpstr>
      <vt:lpstr>Negotiations Survey  Change in workload levels over last two years</vt:lpstr>
      <vt:lpstr>Negotiations Survey Biggest workplace stressor/challenge</vt:lpstr>
      <vt:lpstr>Negotiations Survey  Importance of safeguarding benefits </vt:lpstr>
      <vt:lpstr>Negotiations Survey  Importance of safeguarding pensions</vt:lpstr>
      <vt:lpstr>Negotiations Survey  Importance of Sick Leave CA provisions</vt:lpstr>
      <vt:lpstr>Negotiations Survey  Importance of Hours of Work CA provisions</vt:lpstr>
      <vt:lpstr>Negotiations Survey  Importance of Overtime CA provisions</vt:lpstr>
      <vt:lpstr>Negotiations Survey  Importance of Vacation CA provisions</vt:lpstr>
      <vt:lpstr>Negotiations Survey  Importance of PLD CA provisions</vt:lpstr>
      <vt:lpstr>Negotiations Survey  Importance of Vacation Banking CA provisions</vt:lpstr>
      <vt:lpstr>Negotiations Survey  Importance of VRTIP CA provisions</vt:lpstr>
      <vt:lpstr>Negotiations Survey Offered by other companies</vt:lpstr>
      <vt:lpstr>Negotiations Survey Items and areas of preferred focus</vt:lpstr>
      <vt:lpstr>Negotiations General objectives</vt:lpstr>
      <vt:lpstr>Negotiations General objectives</vt:lpstr>
      <vt:lpstr>Negotiations General objectives</vt:lpstr>
      <vt:lpstr>Negotiations General objectives</vt:lpstr>
      <vt:lpstr>Negotiations General objectives</vt:lpstr>
      <vt:lpstr>Negotiations General objectives</vt:lpstr>
      <vt:lpstr>Negotiations General objectives</vt:lpstr>
      <vt:lpstr>Q&amp;A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2018-11-21T20:12:41Z</dcterms:created>
  <dcterms:modified xsi:type="dcterms:W3CDTF">2018-11-22T23:02:16Z</dcterms:modified>
</cp:coreProperties>
</file>